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embeddedFontLst>
    <p:embeddedFont>
      <p:font typeface="Average" panose="020B0604020202020204" charset="0"/>
      <p:regular r:id="rId18"/>
    </p:embeddedFont>
    <p:embeddedFont>
      <p:font typeface="Oswald" panose="020B0604020202020204" charset="0"/>
      <p:regular r:id="rId19"/>
      <p:bold r:id="rId20"/>
    </p:embeddedFont>
    <p:embeddedFont>
      <p:font typeface="Verdana" panose="020B060403050404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00" autoAdjust="0"/>
  </p:normalViewPr>
  <p:slideViewPr>
    <p:cSldViewPr snapToGrid="0">
      <p:cViewPr varScale="1">
        <p:scale>
          <a:sx n="121" d="100"/>
          <a:sy n="121" d="100"/>
        </p:scale>
        <p:origin x="13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9e47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9e47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d1d57e58a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d1d57e58a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Somente da infraestrutura, sem contabilizar estações de trabalho, considerando que o cartório não possui nenhum item de infraestrutura de TI.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Escalamos os valores considerando uma média de </a:t>
            </a:r>
            <a:r>
              <a:rPr lang="pt-BR">
                <a:solidFill>
                  <a:schemeClr val="dk1"/>
                </a:solidFill>
              </a:rPr>
              <a:t>volume de dados envolvidos, fluxo de atendimentos e quantidade de colaboradores.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/>
            </a:br>
            <a:r>
              <a:rPr lang="pt-BR"/>
              <a:t>Cartório Classe 1: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Novo: R$25000 - 30000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Semi-novo: R$15000 - 20000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Locação: R$1500 - 2000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Até 5 colaboradores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Cartório Classe 2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Novo: R$40000- R$50000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Semi-novo: R$20000 - R$30000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Locação: R$2000 - 3000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Até 15 colaboradores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Cartório Classe 3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Novo: +R$50000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Semi-Novo: +R$30000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Locação: +R$3000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>
                <a:solidFill>
                  <a:schemeClr val="dk1"/>
                </a:solidFill>
              </a:rPr>
              <a:t>Acima de 15 colaboradores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2bc20a58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2bc20a58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Entra a LGPD.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Os equipamentos, recursos tecnológicos e recursos humanos demandados para o cumprimento do Provimento n° 74, nos ajudam então, a construir o ambiente necessário para que cartórios cumpram também às regras da Lei Geral de Proteção de Dados - </a:t>
            </a: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 Provimento 74 forma a base que vai sustentar a implantação da LGPD - afinal, não é possível garantir a segurança da casa se eu no mínimo, não trancar a porta da rua.</a:t>
            </a:r>
            <a:endParaRPr sz="1400" b="1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300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Aliada então aos padrões mínimos de Infraestrutura da Tecnologia da Informação - que teve dentre outras coisas um papel também educativo, pois trouxe a realidade da serventia essa nova perspectiva de segurança de dados e tecnologia num geral - une-se ao Provimento 74 a LGPD - que visa garantir ao titular dos dados maior decisão e melhor clareza sobre o uso das suas informações pessoais.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bd1d57e58a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bd1d57e58a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d28d4a06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d28d4a06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Quedas: períodos de ~2 horas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d28d4a06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d28d4a06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c6f9e470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c6f9e470d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6f9e470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6f9e470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(“Temos na nossa realidade atual, então”) </a:t>
            </a: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Esse cenário de insegurança cibernética, evidenciado por notícias quase que diárias de grandes vazamento de dados mundo afora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(inclusive das próprias gigantes da tecnologia - até mesmos do ramo da segurança digital)</a:t>
            </a: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e o estabelecimento da Lei Geral de Proteção de Dados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que trouxeram em evidência a necessidade de investir em Segurança da Informação.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Entra em foco então, essa demanda por segurança no parque de tecnologia e sistemas computacionais das serventias, o que leva o CNJ a desenvolver esse conjunto de regras e condições mínimas de requisitos tecnológicos, o tão falando Provimento 74.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bd1d57e58a_0_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bd1d57e58a_0_3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 Provimento n° 74 é um conjunto de regras estabelecidas pelo CNJ que dispõe os padrões mínimos de estrutura, rotinas e documentações da Tecnologia da Informação para que cartórios realizem - segundo a primeira linha do próprio provimento - com segurança e integridade suas atividades, contando com recursos que garantam a disponibilidade contínua dos serviços a população, através do uso de recursos tecnológicos avançados.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Deve ser cumprido em todo território nacional, por todos os serviços notariais e registrais, </a:t>
            </a: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independente do porte de cartório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2bc20a58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2bc20a58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Este não é um guia extensivo dos padrões mínimos, vamos abordar os principais...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Temos então, segundo traz o provimento, os seguintes requisitos mínimos: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Energia estável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Nobreak com autonomia de mínimo 30min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- 2MB de Internet 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Disponibilização de endereço eletrônico (e-mail)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Local técnico (CPD) isolado dos demais ambientes do estabelecimento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Armazenamento físico ou virtual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Cópias de segurança pela internet (backup em nuvem)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Alta disponibilidade dos servidores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Impressoras e Scanners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Switch para intercomunicação de rede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Roteador para conexão interna e externa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Softwares licenciados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Softwares antivírus e antissequestro de dados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Firewall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Proxy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Banco de dados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Utilizar apenas softwares livres ou com licença comercial ativa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Pelo menos 2 funcionários do cartório treinados na operação do sistema e das cópias de segurança ou empresa contratada que preste o serviço de manutenção técnica com suporte de pelo menos 2 pessoas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Todos esse requisitos buscam trazer segurança, integridade e continuidade das operações de um ponto de vista técnico.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3000"/>
              </a:spcAft>
              <a:buNone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De um ponto de vista de gestão, não só tecnológica mas também gestão de negócio, o Provimento nos apresenta alguns itens bastante interessantes que geralmente são deixados de lado: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(Art. 2) I - Ter um plano de continuidade de negócios que preveja ocorrências nocivas ao regular funcionamento dos serviços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 (Art. 7) Deverão adotar rotina que possibilite a transmissão de todo o acervo eletrônico pertencente à serventia, inclusive banco de dados, softwares e atualizações que permitam o pleno uso, além de senhas e dados necessários ao acesso a tais programas, garantindo a continuidade da prestação do serviço de forma adequada e eficiente, sem interrupção, em caso de eventual sucessão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2bc20a583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2bc20a583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 Provimento categoriza os cartórios em três classes distintas de acordo com seu faturamento semestral: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1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: cartórios com arrecadação de até R$ 100 mil por semestre (essa categoria corresponde a 30,1% dos cartórios em atividade no Brasil)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2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: cartórios que registram arrecadação entre R$ 100 mil e R$ 500 mil por semestre (o que corresponde a 26,5% dos cartórios em atividade no Brasil)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3</a:t>
            </a: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: cartórios com arrecadação acima de R$ 500 mil por semestre (o que representa 21,5% dos cartórios em atividade no Brasil).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Apesar das recomendações do Provimento 74 diferenciarem os cartórios em três classes de acordo com a sua arrecadação, a diferença entre os requisitos são mínimas: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Velocidade da conexão a Internet (2MB, 4MB, 10MB)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Quantidade de pessoas capacitadas na operação/rotinas de TI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2bc20a58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2bc20a58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Usando da nossa experiência, da implantação do provimento junto a diversas serventias de todo estado, observamos alguns pontos, que na grande maioria dos casos são, segundo as próprias serventias, economicamente inviáveis:</a:t>
            </a:r>
            <a:endParaRPr sz="1400" b="1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CPD isolado com refrigeração compatível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Softwares Licenciados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 custo de licenciamento de softwares comerciais costuma ser igual ou até maior do que os próprios equipamentos.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 uso de softwares de código aberto, que não necessitam de licença geralmente não é difundido e/ou não possui mão de obra qualificada.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Alta disponibilidade dos servidores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Mão de obra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Diversos dos itens apresentados pelo provimento necessitam de acompanhamento/monitoramento e muitos deles exigem conhecimento técnico avançado, o que acaba forçando as serventias a contratarem serviços de TI especializados os quais geralmente observa-se custo que elevado ou mesmo a indisponibilidade de prestadores de serviço nas regiões mais remotas.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Soluções economicamente viáveis/recomendadas, que oferecem o melhor retorno do investimento, para viabilizar o cumprimento total do provimento de acordo com a Classe da Serventia:</a:t>
            </a:r>
            <a:endParaRPr sz="1400" b="1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1: Alugar/Comprar usado a infraestrutura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2: Alugar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Classe 3: Comprar novo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2bc20a583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2bc20a583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Mais a título de curiosidade, já que não podemos alterar o provimento, porém é uma recomendação que utilizamos: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Conexão a Internet - média de 1,5-2,5 Mbits por colaborador - backup em nuvem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Alta disponibilidade somente dos servidores não faz sentido. Geralmente os problemas ocorrem em outros dispositivos/serviços: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Link de internet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Switches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Verdana"/>
              <a:buChar char="-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Estações de trabalho (a cada 10 estações de trabalho, pelo menos 1 estação de backup)</a:t>
            </a:r>
            <a:b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</a:b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2bc20a583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2bc20a583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9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Depois de conhecer e entender a importância dos requisitos do Provimento 74, é preciso buscar soluções que permitam o cartório se adequar ao conjunto de regras do CNJ.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92857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Para fazer essa adequação, o primeiro passo é encontrar uma empresa especializada em Segurança da Informação que possa avaliar sua estrutura atual e orientar a serventia sobre tudo o que é preciso fazer para que o seu cartório atenda à nova regulamentação, visando na prática: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levantar o pontos a serem melhorados na infraestrutura física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fazer gestão de usuários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criar políticas de segurança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analisar a vulnerabilidade do sistema do cartório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2952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50"/>
              <a:buChar char="●"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implantar soluções de Firewall, ativírus e antissequetro de dados mais adequadas para o seu tipo de estabelecimento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92857"/>
              </a:lnSpc>
              <a:spcBef>
                <a:spcPts val="3000"/>
              </a:spcBef>
              <a:spcAft>
                <a:spcPts val="1800"/>
              </a:spcAft>
              <a:buNone/>
            </a:pPr>
            <a:r>
              <a:rPr lang="pt-BR" sz="14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Somente então, a serventia pode dizer que está pronta para de fato cumprir as normas de LGPD.</a:t>
            </a:r>
            <a:endParaRPr sz="140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6f9e470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c6f9e470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Provimento 74/2018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Base para a Implantação da LGPD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Custos Envolvidos</a:t>
            </a:r>
            <a:endParaRPr/>
          </a:p>
        </p:txBody>
      </p:sp>
      <p:pic>
        <p:nvPicPr>
          <p:cNvPr id="139" name="Google Shape;139;p24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LGPD</a:t>
            </a:r>
            <a:endParaRPr/>
          </a:p>
        </p:txBody>
      </p:sp>
      <p:pic>
        <p:nvPicPr>
          <p:cNvPr id="145" name="Google Shape;145;p25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7950" y="233825"/>
            <a:ext cx="3314700" cy="173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6075" y="2238175"/>
            <a:ext cx="2838450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36650" y="623888"/>
            <a:ext cx="3409950" cy="389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6"/>
          <p:cNvPicPr preferRelativeResize="0"/>
          <p:nvPr/>
        </p:nvPicPr>
        <p:blipFill rotWithShape="1">
          <a:blip r:embed="rId6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802775"/>
            <a:ext cx="8839204" cy="1451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7"/>
          <p:cNvPicPr preferRelativeResize="0"/>
          <p:nvPr/>
        </p:nvPicPr>
        <p:blipFill rotWithShape="1">
          <a:blip r:embed="rId4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0580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0"/>
            <a:ext cx="5694915" cy="346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99715" y="1524000"/>
            <a:ext cx="2694132" cy="346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8"/>
          <p:cNvPicPr preferRelativeResize="0"/>
          <p:nvPr/>
        </p:nvPicPr>
        <p:blipFill rotWithShape="1">
          <a:blip r:embed="rId6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93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Contatos</a:t>
            </a:r>
            <a:endParaRPr/>
          </a:p>
        </p:txBody>
      </p:sp>
      <p:sp>
        <p:nvSpPr>
          <p:cNvPr id="173" name="Google Shape;173;p29"/>
          <p:cNvSpPr txBox="1">
            <a:spLocks noGrp="1"/>
          </p:cNvSpPr>
          <p:nvPr>
            <p:ph type="body" idx="2"/>
          </p:nvPr>
        </p:nvSpPr>
        <p:spPr>
          <a:xfrm>
            <a:off x="4939500" y="799275"/>
            <a:ext cx="3837000" cy="36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/>
              <a:t>Rafael Mundel</a:t>
            </a:r>
            <a:r>
              <a:rPr lang="pt-BR"/>
              <a:t> / CEO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rafael@mundel.com.br / +55 65 99610 3023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b="1"/>
              <a:t>Mundel Tecnologia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+55 65 2121 6934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Av. Presidente Joaquim Augusto da Costa Marques, 551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1º Piso, Bairro Quilombo - CEP 78.045-008 - Cuiabá/MT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atual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Provimento 74</a:t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Requisitos Mínimos</a:t>
            </a:r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Classificação dos Cartórios</a:t>
            </a:r>
            <a:endParaRPr/>
          </a:p>
        </p:txBody>
      </p:sp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Viabilidade Prática</a:t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Inconsistências Técnicas</a:t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671250" y="1554150"/>
            <a:ext cx="7852200" cy="20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Adequando seu Cartório</a:t>
            </a:r>
            <a:endParaRPr/>
          </a:p>
        </p:txBody>
      </p:sp>
      <p:pic>
        <p:nvPicPr>
          <p:cNvPr id="118" name="Google Shape;118;p22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Etapas do processo de adequação</a:t>
            </a:r>
            <a:endParaRPr/>
          </a:p>
        </p:txBody>
      </p:sp>
      <p:sp>
        <p:nvSpPr>
          <p:cNvPr id="124" name="Google Shape;124;p23"/>
          <p:cNvSpPr/>
          <p:nvPr/>
        </p:nvSpPr>
        <p:spPr>
          <a:xfrm>
            <a:off x="432350" y="1304875"/>
            <a:ext cx="2469300" cy="607800"/>
          </a:xfrm>
          <a:prstGeom prst="homePlat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4294967295"/>
          </p:nvPr>
        </p:nvSpPr>
        <p:spPr>
          <a:xfrm>
            <a:off x="432350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5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Levantamento da situação atual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4294967295"/>
          </p:nvPr>
        </p:nvSpPr>
        <p:spPr>
          <a:xfrm>
            <a:off x="432350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Hardware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600"/>
              <a:t>Software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600"/>
              <a:t>Itens em não conformidade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600"/>
              <a:t>Problemas estruturais</a:t>
            </a:r>
            <a:endParaRPr sz="1600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pt-BR" sz="1600"/>
              <a:t>Problemas nos processos/gestão</a:t>
            </a:r>
            <a:endParaRPr sz="1600"/>
          </a:p>
        </p:txBody>
      </p:sp>
      <p:sp>
        <p:nvSpPr>
          <p:cNvPr id="127" name="Google Shape;127;p23"/>
          <p:cNvSpPr/>
          <p:nvPr/>
        </p:nvSpPr>
        <p:spPr>
          <a:xfrm>
            <a:off x="3044777" y="1304875"/>
            <a:ext cx="2760600" cy="6078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4294967295"/>
          </p:nvPr>
        </p:nvSpPr>
        <p:spPr>
          <a:xfrm>
            <a:off x="3336150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5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Estudo das melhores soluções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4294967295"/>
          </p:nvPr>
        </p:nvSpPr>
        <p:spPr>
          <a:xfrm>
            <a:off x="3044771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pt-BR" sz="1600"/>
              <a:t>De acordo com as particularidades de cada ambiente, buscamos as soluções/fornecedores que apresentam os melhores custos benefícios</a:t>
            </a:r>
            <a:endParaRPr sz="1600"/>
          </a:p>
        </p:txBody>
      </p:sp>
      <p:sp>
        <p:nvSpPr>
          <p:cNvPr id="130" name="Google Shape;130;p23"/>
          <p:cNvSpPr/>
          <p:nvPr/>
        </p:nvSpPr>
        <p:spPr>
          <a:xfrm>
            <a:off x="5948502" y="1304875"/>
            <a:ext cx="2760600" cy="6078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body" idx="4294967295"/>
          </p:nvPr>
        </p:nvSpPr>
        <p:spPr>
          <a:xfrm>
            <a:off x="6254233" y="1451576"/>
            <a:ext cx="22572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5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Implementação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4294967295"/>
          </p:nvPr>
        </p:nvSpPr>
        <p:spPr>
          <a:xfrm>
            <a:off x="5948501" y="2070575"/>
            <a:ext cx="2471700" cy="26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pt-BR" sz="1600"/>
              <a:t>Gerenciamos os processos de aquisições e a implantação das soluções propostas</a:t>
            </a:r>
            <a:endParaRPr sz="1600"/>
          </a:p>
        </p:txBody>
      </p:sp>
      <p:pic>
        <p:nvPicPr>
          <p:cNvPr id="133" name="Google Shape;133;p23"/>
          <p:cNvPicPr preferRelativeResize="0"/>
          <p:nvPr/>
        </p:nvPicPr>
        <p:blipFill rotWithShape="1">
          <a:blip r:embed="rId3">
            <a:alphaModFix amt="25000"/>
          </a:blip>
          <a:srcRect l="18571" r="17891"/>
          <a:stretch/>
        </p:blipFill>
        <p:spPr>
          <a:xfrm>
            <a:off x="8303600" y="4388625"/>
            <a:ext cx="762274" cy="66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1510</Words>
  <Application>Microsoft Office PowerPoint</Application>
  <PresentationFormat>Apresentação na tela (16:9)</PresentationFormat>
  <Paragraphs>96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Oswald</vt:lpstr>
      <vt:lpstr>Verdana</vt:lpstr>
      <vt:lpstr>Arial</vt:lpstr>
      <vt:lpstr>Average</vt:lpstr>
      <vt:lpstr>Slate</vt:lpstr>
      <vt:lpstr>Provimento 74/2018</vt:lpstr>
      <vt:lpstr>Cenário atual</vt:lpstr>
      <vt:lpstr>Provimento 74</vt:lpstr>
      <vt:lpstr>Requisitos Mínimos</vt:lpstr>
      <vt:lpstr>Classificação dos Cartórios</vt:lpstr>
      <vt:lpstr>Viabilidade Prática</vt:lpstr>
      <vt:lpstr>Inconsistências Técnicas</vt:lpstr>
      <vt:lpstr>Adequando seu Cartório</vt:lpstr>
      <vt:lpstr>Etapas do processo de adequação</vt:lpstr>
      <vt:lpstr>Custos Envolvidos</vt:lpstr>
      <vt:lpstr>LGPD</vt:lpstr>
      <vt:lpstr>Apresentação do PowerPoint</vt:lpstr>
      <vt:lpstr>Apresentação do PowerPoint</vt:lpstr>
      <vt:lpstr>Apresentação do PowerPoint</vt:lpstr>
      <vt:lpstr>Contatos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Provimento 74/2018</dc:title>
  <cp:lastModifiedBy>Rafael Mundel</cp:lastModifiedBy>
  <cp:revision>1</cp:revision>
  <dcterms:modified xsi:type="dcterms:W3CDTF">2021-07-16T18:01:36Z</dcterms:modified>
</cp:coreProperties>
</file>