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47"/>
  </p:notesMasterIdLst>
  <p:handoutMasterIdLst>
    <p:handoutMasterId r:id="rId48"/>
  </p:handoutMasterIdLst>
  <p:sldIdLst>
    <p:sldId id="375" r:id="rId2"/>
    <p:sldId id="30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04" r:id="rId11"/>
    <p:sldId id="310" r:id="rId12"/>
    <p:sldId id="308" r:id="rId13"/>
    <p:sldId id="314" r:id="rId14"/>
    <p:sldId id="1598" r:id="rId15"/>
    <p:sldId id="1600" r:id="rId16"/>
    <p:sldId id="1606" r:id="rId17"/>
    <p:sldId id="1607" r:id="rId18"/>
    <p:sldId id="1601" r:id="rId19"/>
    <p:sldId id="1602" r:id="rId20"/>
    <p:sldId id="1588" r:id="rId21"/>
    <p:sldId id="290" r:id="rId22"/>
    <p:sldId id="291" r:id="rId23"/>
    <p:sldId id="1603" r:id="rId24"/>
    <p:sldId id="1604" r:id="rId25"/>
    <p:sldId id="1605" r:id="rId26"/>
    <p:sldId id="1589" r:id="rId27"/>
    <p:sldId id="292" r:id="rId28"/>
    <p:sldId id="293" r:id="rId29"/>
    <p:sldId id="317" r:id="rId30"/>
    <p:sldId id="1597" r:id="rId31"/>
    <p:sldId id="1599" r:id="rId32"/>
    <p:sldId id="1590" r:id="rId33"/>
    <p:sldId id="285" r:id="rId34"/>
    <p:sldId id="1592" r:id="rId35"/>
    <p:sldId id="297" r:id="rId36"/>
    <p:sldId id="1593" r:id="rId37"/>
    <p:sldId id="311" r:id="rId38"/>
    <p:sldId id="327" r:id="rId39"/>
    <p:sldId id="312" r:id="rId40"/>
    <p:sldId id="299" r:id="rId41"/>
    <p:sldId id="1594" r:id="rId42"/>
    <p:sldId id="261" r:id="rId43"/>
    <p:sldId id="262" r:id="rId44"/>
    <p:sldId id="278" r:id="rId45"/>
    <p:sldId id="385" r:id="rId4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94A283B7-28CB-4567-9801-EA5C8623A35C}">
          <p14:sldIdLst>
            <p14:sldId id="375"/>
            <p14:sldId id="305"/>
            <p14:sldId id="386"/>
            <p14:sldId id="387"/>
            <p14:sldId id="388"/>
            <p14:sldId id="389"/>
            <p14:sldId id="390"/>
            <p14:sldId id="391"/>
            <p14:sldId id="392"/>
            <p14:sldId id="304"/>
            <p14:sldId id="310"/>
            <p14:sldId id="308"/>
            <p14:sldId id="314"/>
            <p14:sldId id="1598"/>
            <p14:sldId id="1600"/>
            <p14:sldId id="1606"/>
            <p14:sldId id="1607"/>
            <p14:sldId id="1601"/>
            <p14:sldId id="1602"/>
            <p14:sldId id="1588"/>
            <p14:sldId id="290"/>
            <p14:sldId id="291"/>
            <p14:sldId id="1603"/>
            <p14:sldId id="1604"/>
            <p14:sldId id="1605"/>
            <p14:sldId id="1589"/>
            <p14:sldId id="292"/>
            <p14:sldId id="293"/>
            <p14:sldId id="317"/>
            <p14:sldId id="1597"/>
            <p14:sldId id="1599"/>
            <p14:sldId id="1590"/>
            <p14:sldId id="285"/>
            <p14:sldId id="1592"/>
            <p14:sldId id="297"/>
            <p14:sldId id="1593"/>
            <p14:sldId id="311"/>
            <p14:sldId id="327"/>
            <p14:sldId id="312"/>
            <p14:sldId id="299"/>
            <p14:sldId id="1594"/>
            <p14:sldId id="261"/>
            <p14:sldId id="262"/>
            <p14:sldId id="278"/>
            <p14:sldId id="3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993" autoAdjust="0"/>
  </p:normalViewPr>
  <p:slideViewPr>
    <p:cSldViewPr snapToGrid="0" snapToObjects="1">
      <p:cViewPr varScale="1">
        <p:scale>
          <a:sx n="76" d="100"/>
          <a:sy n="76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1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4058116-248D-444D-B5FE-B5EAD39DE55E}" type="datetime1">
              <a:rPr lang="pt-BR" smtClean="0"/>
              <a:t>09/04/2021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28A1AC-D174-D44D-BB31-612041F19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6868-9967-4286-9B08-8D6F3C14CA57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5438F-2890-46B9-BD8A-C9EE91F876F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0694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5438F-2890-46B9-BD8A-C9EE91F876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05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5438F-2890-46B9-BD8A-C9EE91F876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26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esentação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5343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ória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2843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ória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1928264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4601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ória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21" descr="Mulher no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834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sória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21" descr="Mulher no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993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údo com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536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856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834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844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289467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586715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404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728A4B-EBBC-4F7F-8EB1-336CC4E7131F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6" name="Conector Reto 12">
            <a:extLst>
              <a:ext uri="{FF2B5EF4-FFF2-40B4-BE49-F238E27FC236}">
                <a16:creationId xmlns:a16="http://schemas.microsoft.com/office/drawing/2014/main" id="{412C68A7-B7C3-427E-B48D-786F169F8A6E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8">
            <a:extLst>
              <a:ext uri="{FF2B5EF4-FFF2-40B4-BE49-F238E27FC236}">
                <a16:creationId xmlns:a16="http://schemas.microsoft.com/office/drawing/2014/main" id="{A8CD071A-2676-46CF-B7B9-31CD16B2C3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8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esentação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112395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3265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4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33265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8">
            <a:extLst>
              <a:ext uri="{FF2B5EF4-FFF2-40B4-BE49-F238E27FC236}">
                <a16:creationId xmlns:a16="http://schemas.microsoft.com/office/drawing/2014/main" id="{5920C3B6-0791-4031-8EBA-9849FC56F03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7185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9996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5570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9536666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4676555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6270468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314592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59887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8797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92165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312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esentação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2">
            <a:extLst>
              <a:ext uri="{FF2B5EF4-FFF2-40B4-BE49-F238E27FC236}">
                <a16:creationId xmlns:a16="http://schemas.microsoft.com/office/drawing/2014/main" id="{DB578BD4-CBA5-4B25-BD3C-CDF0403438BB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7382426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TÍTULO </a:t>
            </a:r>
            <a:br>
              <a:rPr lang="pt-BR" noProof="0"/>
            </a:br>
            <a:r>
              <a:rPr lang="pt-BR" noProof="0"/>
              <a:t>INSIRA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3355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8557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5080791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8">
            <a:extLst>
              <a:ext uri="{FF2B5EF4-FFF2-40B4-BE49-F238E27FC236}">
                <a16:creationId xmlns:a16="http://schemas.microsoft.com/office/drawing/2014/main" id="{DCCFC023-407B-4EF0-90DF-A88AE638D1B3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848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TÍTULO </a:t>
            </a:r>
            <a:br>
              <a:rPr lang="pt-BR" noProof="0"/>
            </a:br>
            <a:r>
              <a:rPr lang="pt-BR" noProof="0"/>
              <a:t>INSIRA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63973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e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4090902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19583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Retângulo: Cantos arredondado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Retângulo: Cantos arredondado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8" name="Retângulo: Cantos arredondado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0" name="Retângulo: Cantos arredondado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2" name="Retângulo: Cantos arredondado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257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22570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257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257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44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500441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044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00441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44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500441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5081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 dirty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Retângulo: Cantos arredondado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Retângulo: Cantos arredondado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8" name="Retângulo: Cantos arredondado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0" name="Retângulo: Cantos arredondado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2" name="Retângulo: Cantos arredondado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32" name="Conector Reto 8">
            <a:extLst>
              <a:ext uri="{FF2B5EF4-FFF2-40B4-BE49-F238E27FC236}">
                <a16:creationId xmlns:a16="http://schemas.microsoft.com/office/drawing/2014/main" id="{EC04942E-5DFF-439A-BFD9-36D323E6C18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9298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Imagem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0411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Imagem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005479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47B29-3D71-47C3-9404-D26967784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Clique para </a:t>
            </a:r>
            <a:r>
              <a:rPr lang="pt-BR" dirty="0" err="1"/>
              <a:t>edi</a:t>
            </a:r>
            <a:r>
              <a:rPr lang="pt-BR" noProof="0" dirty="0"/>
              <a:t>INSIRA O TÍTULO AQUI</a:t>
            </a:r>
            <a:r>
              <a:rPr lang="pt-BR" dirty="0" err="1"/>
              <a:t>tar</a:t>
            </a:r>
            <a:r>
              <a:rPr lang="pt-BR" dirty="0"/>
              <a:t>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1CD1A4-F5C7-4C44-9D29-6F45F2F4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F1C5A-528B-4006-B6E0-F932C17C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1C4D-0277-4799-A72C-5B17044B52E7}" type="datetimeFigureOut">
              <a:rPr lang="pt-BR" smtClean="0"/>
              <a:t>09/04/2021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2796DE-499D-411C-AC34-74E0FFCC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28097B-D8F1-4786-B6A1-2A6FA7F1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6A3FC-26D9-42F3-9511-40B392B536D4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AF09B68F-0B3E-421A-BEB8-F029A3F05185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6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esentação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01274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83996442-DF16-824D-92FD-80A960F073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6852918" y="926370"/>
            <a:ext cx="5158599" cy="4886645"/>
          </a:xfrm>
          <a:prstGeom prst="rect">
            <a:avLst/>
          </a:prstGeom>
        </p:spPr>
      </p:pic>
      <p:sp>
        <p:nvSpPr>
          <p:cNvPr id="18" name="Espaço Reservado para Número de Slide 18">
            <a:extLst>
              <a:ext uri="{FF2B5EF4-FFF2-40B4-BE49-F238E27FC236}">
                <a16:creationId xmlns:a16="http://schemas.microsoft.com/office/drawing/2014/main" id="{F046B683-C631-DC4D-98D0-A0A3FFBE9EA9}"/>
              </a:ext>
            </a:extLst>
          </p:cNvPr>
          <p:cNvSpPr txBox="1">
            <a:spLocks/>
          </p:cNvSpPr>
          <p:nvPr userDrawn="1"/>
        </p:nvSpPr>
        <p:spPr>
          <a:xfrm>
            <a:off x="11349817" y="398381"/>
            <a:ext cx="661700" cy="403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B268019-9115-475F-9B4C-61F37C531931}" type="slidenum">
              <a:rPr lang="pt-BR" sz="1400" smtClean="0">
                <a:solidFill>
                  <a:schemeClr val="bg1"/>
                </a:solidFill>
              </a:rPr>
              <a:pPr algn="ctr"/>
              <a:t>‹nº›</a:t>
            </a:fld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8201"/>
            <a:ext cx="10511617" cy="46379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B92AFD64-F875-6949-9218-D620F570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22920" cy="56124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cxnSp>
        <p:nvCxnSpPr>
          <p:cNvPr id="7" name="Conector Reto 8">
            <a:extLst>
              <a:ext uri="{FF2B5EF4-FFF2-40B4-BE49-F238E27FC236}">
                <a16:creationId xmlns:a16="http://schemas.microsoft.com/office/drawing/2014/main" id="{410675CE-21AB-477B-AA25-36F3FF91894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27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resentação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resentação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resentação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 dirty="0"/>
              <a:t>Clique no ícone para adicionar uma imagem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resentação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785E2-B806-4FC9-A357-6A07EB098405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E24ADE-7912-49B8-96D1-5EA7F4F0FE4C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011522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4DF6D-5383-42D1-91A0-E3D81EF93F63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B30ACC-1420-4935-A4FA-6D6C34AAEB1C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4C394D-5338-4147-8016-0A3AE6667A46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785E2-B806-4FC9-A357-6A07EB098405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12">
            <a:extLst>
              <a:ext uri="{FF2B5EF4-FFF2-40B4-BE49-F238E27FC236}">
                <a16:creationId xmlns:a16="http://schemas.microsoft.com/office/drawing/2014/main" id="{49F54A0B-1D68-4FE9-B660-67FF6F91F4E1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8">
            <a:extLst>
              <a:ext uri="{FF2B5EF4-FFF2-40B4-BE49-F238E27FC236}">
                <a16:creationId xmlns:a16="http://schemas.microsoft.com/office/drawing/2014/main" id="{E65928D4-45E2-433A-ADE5-7AB9BDACDE98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91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ória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ória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7905" y="1928264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ória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21" descr="Mulher no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sória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21" descr="Mulher no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Insira o subtítulo aqui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údo com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0856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844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728A4B-EBBC-4F7F-8EB1-336CC4E7131F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011522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8">
            <a:extLst>
              <a:ext uri="{FF2B5EF4-FFF2-40B4-BE49-F238E27FC236}">
                <a16:creationId xmlns:a16="http://schemas.microsoft.com/office/drawing/2014/main" id="{1C07198B-4712-4197-A0D1-FC18A163DFC1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237251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CD5B5E-85C0-4F8B-B8A6-5509EC52EFF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3265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4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33265" y="1468740"/>
            <a:ext cx="4695165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2FBA12-5B5D-4E5C-93E3-B26C07FD855A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549AD5-46A6-4C4B-B21B-A8E19A88F227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017C72-E586-43F8-9793-097AD100503C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67188-E412-4C46-8114-F351779C85EC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8797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3D0C05-EB14-49DB-9F21-FA5804C843CC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A8CF72D-7455-4B03-ABAC-D16D390F91CE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587186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17D88F-21BE-474C-968F-D027AE303A05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TÍTULO </a:t>
            </a:r>
            <a:br>
              <a:rPr lang="pt-BR" noProof="0"/>
            </a:br>
            <a:r>
              <a:rPr lang="pt-BR" noProof="0"/>
              <a:t>INSIRA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3355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5080791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TÍTULO </a:t>
            </a:r>
            <a:br>
              <a:rPr lang="pt-BR" noProof="0"/>
            </a:br>
            <a:r>
              <a:rPr lang="pt-BR" noProof="0"/>
              <a:t>INSIRA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e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4090902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EEDE44C8-9D9F-4A9B-B383-36E8078EB46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Retângulo: Cantos arredondado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Retângulo: Cantos arredondado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8" name="Retângulo: Cantos arredondado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0" name="Retângulo: Cantos arredondado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2" name="Retângulo: Cantos arredondado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257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22570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257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257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44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500441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044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00441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44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500441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9555F5B9-F7EC-4E2D-B7B6-FEDAFCA29EA3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: Cantos arredondado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7" name="Retângulo: Cantos arredondado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1" name="Retângulo: Cantos arredondado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8" name="Retângulo: Cantos arredondado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0" name="Retângulo: Cantos arredondado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2" name="Retângulo: Cantos arredondado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Imagem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83582CD-FE39-4813-9628-051E896A8B04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ço Reservado para Imagem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0CB8E8-B423-4313-909F-9E2DD8ECCE27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8" name="Espaço Reservado para Imagem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62" name="Espaço Reservado para Imagem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99" name="Espaço Reservado para Imagem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1" name="Espaço Reservado para Imagem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3" name="Espaço Reservado para Imagem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07" name="Espaço Reservado para Texto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09" name="Espaço Reservado para Texto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0" name="Espaço Reservado para Texto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1" name="Espaço Reservado para Texto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12" name="Espaço Reservado para Texto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13" name="Espaço Reservado para Texto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24" name="Espaço Reservado para Texto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5" name="Espaço Reservado para Texto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6" name="Espaço Reservado para Texto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7" name="Espaço Reservado para Texto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8" name="Espaço Reservado para Texto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9" name="Espaço Reservado para Texto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247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pt-BR" noProof="0"/>
              <a:t>INSIRA O TÍTULO AQUI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104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789BF74-B898-44AE-9C44-26F2D2078878}"/>
              </a:ext>
            </a:extLst>
          </p:cNvPr>
          <p:cNvPicPr>
            <a:picLocks noChangeAspect="1"/>
          </p:cNvPicPr>
          <p:nvPr userDrawn="1"/>
        </p:nvPicPr>
        <p:blipFill>
          <a:blip r:embed="rId80"/>
          <a:stretch>
            <a:fillRect/>
          </a:stretch>
        </p:blipFill>
        <p:spPr>
          <a:xfrm>
            <a:off x="10258425" y="5762625"/>
            <a:ext cx="1933575" cy="10953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EE462AC-4612-4367-BD8A-DDF5D2FA1189}" type="datetime1">
              <a:rPr lang="pt-BR" noProof="0" smtClean="0"/>
              <a:t>09/04/2021</a:t>
            </a:fld>
            <a:endParaRPr lang="pt-BR" noProof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C6627B-E4D5-2947-8E88-B84039729B99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5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669" r:id="rId41"/>
    <p:sldLayoutId id="2147483673" r:id="rId42"/>
    <p:sldLayoutId id="2147483670" r:id="rId43"/>
    <p:sldLayoutId id="2147483674" r:id="rId44"/>
    <p:sldLayoutId id="2147483661" r:id="rId45"/>
    <p:sldLayoutId id="2147483676" r:id="rId46"/>
    <p:sldLayoutId id="2147483675" r:id="rId47"/>
    <p:sldLayoutId id="2147483677" r:id="rId48"/>
    <p:sldLayoutId id="2147483678" r:id="rId49"/>
    <p:sldLayoutId id="2147483679" r:id="rId50"/>
    <p:sldLayoutId id="2147483681" r:id="rId51"/>
    <p:sldLayoutId id="2147483682" r:id="rId52"/>
    <p:sldLayoutId id="2147483686" r:id="rId53"/>
    <p:sldLayoutId id="2147483663" r:id="rId54"/>
    <p:sldLayoutId id="2147483683" r:id="rId55"/>
    <p:sldLayoutId id="2147483685" r:id="rId56"/>
    <p:sldLayoutId id="2147483684" r:id="rId57"/>
    <p:sldLayoutId id="2147483680" r:id="rId58"/>
    <p:sldLayoutId id="2147483691" r:id="rId59"/>
    <p:sldLayoutId id="2147483692" r:id="rId60"/>
    <p:sldLayoutId id="2147483693" r:id="rId61"/>
    <p:sldLayoutId id="2147483694" r:id="rId62"/>
    <p:sldLayoutId id="2147483688" r:id="rId63"/>
    <p:sldLayoutId id="2147483687" r:id="rId64"/>
    <p:sldLayoutId id="2147483689" r:id="rId65"/>
    <p:sldLayoutId id="2147483690" r:id="rId66"/>
    <p:sldLayoutId id="2147483695" r:id="rId67"/>
    <p:sldLayoutId id="2147483696" r:id="rId68"/>
    <p:sldLayoutId id="2147483697" r:id="rId69"/>
    <p:sldLayoutId id="2147483698" r:id="rId70"/>
    <p:sldLayoutId id="2147483703" r:id="rId71"/>
    <p:sldLayoutId id="2147483704" r:id="rId72"/>
    <p:sldLayoutId id="2147483705" r:id="rId73"/>
    <p:sldLayoutId id="2147483706" r:id="rId74"/>
    <p:sldLayoutId id="2147483700" r:id="rId75"/>
    <p:sldLayoutId id="2147483699" r:id="rId76"/>
    <p:sldLayoutId id="2147483701" r:id="rId77"/>
    <p:sldLayoutId id="2147483702" r:id="rId7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nalto.gov.br/ccivil_03/_Ato2015-2018/2017/Lei/L13465.htm#art96" TargetMode="Externa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hyperlink" Target="http://www.planalto.gov.br/ccivil_03/Decreto-Lei/Del9760.htm#art12c" TargetMode="External"/><Relationship Id="rId4" Type="http://schemas.openxmlformats.org/officeDocument/2006/relationships/hyperlink" Target="http://www.planalto.gov.br/ccivil_03/Decreto-Lei/Del9760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atrimoniodetodos.gov.br/" TargetMode="Externa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atrimoniodetodos.gov.br/" TargetMode="Externa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rimoniodetodos.gov.br/" TargetMode="Externa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patrimoniodetodos.gov.br/" TargetMode="Externa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economia/pt-br/assuntos/patrimonio-da-uniao/destinacao-de-imoveis/instrumentos-de-destinacao" TargetMode="Externa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5-2018/2015/Lei/L13139.htm#art3" TargetMode="Externa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rimoniodetodos.gov.br/" TargetMode="Externa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br/economia/pt-br/assuntos/patrimonio-da-uniao/bens-da-uniao#_msocom_2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primeirooficioporto.com.br/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Imagem 21" descr="Mulher no tablet 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2" r="4632"/>
          <a:stretch/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4000" y="4836236"/>
            <a:ext cx="4179375" cy="356462"/>
          </a:xfrm>
        </p:spPr>
        <p:txBody>
          <a:bodyPr rtlCol="0"/>
          <a:lstStyle/>
          <a:p>
            <a:pPr rtl="0"/>
            <a:r>
              <a:rPr lang="pt-BR" dirty="0"/>
              <a:t>  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384485"/>
            <a:ext cx="9334501" cy="2387600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dirty="0"/>
              <a:t>Rios Federais </a:t>
            </a:r>
            <a:br>
              <a:rPr lang="pt-BR" dirty="0"/>
            </a:br>
            <a:r>
              <a:rPr lang="pt-BR" dirty="0"/>
              <a:t>EXIGÊNCIA DE CND E CAT</a:t>
            </a:r>
            <a:br>
              <a:rPr lang="pt-BR" dirty="0"/>
            </a:br>
            <a:r>
              <a:rPr lang="pt-BR" dirty="0" err="1"/>
              <a:t>doitu</a:t>
            </a:r>
            <a:br>
              <a:rPr lang="pt-BR" dirty="0"/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C0D96D-8E41-4AE5-90F5-C459F57E7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090" y="3653644"/>
            <a:ext cx="1263275" cy="12632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2C71B3-E697-4306-BEA8-9461CB262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7" y="4772085"/>
            <a:ext cx="1063505" cy="8658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23C73AC-84E9-4387-B5CA-2816C2DE0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2" y="2983052"/>
            <a:ext cx="1022337" cy="5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/>
          </a:bodyPr>
          <a:lstStyle/>
          <a:p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Terrenos marginais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875" y="1931748"/>
            <a:ext cx="9888678" cy="38243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Dos Terrenos Marginais da União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Art. 2º Na forma do art. 20 da Constituição Federal de 1988 e do Decreto-Lei nº 9.760 de 1946, os Terrenos Marginais da União estão associados:</a:t>
            </a:r>
          </a:p>
          <a:p>
            <a:pPr algn="just"/>
            <a:r>
              <a:rPr lang="pt-BR" dirty="0"/>
              <a:t>I - aos lagos, rios e quaisquer correntes de água em terrenos de seu domínio, ou que banhem mais de um Estado, sirvam de limites com outros países, ou se estendam a território estrangeiro ou dele provenham;</a:t>
            </a:r>
          </a:p>
          <a:p>
            <a:pPr algn="just"/>
            <a:r>
              <a:rPr lang="pt-BR" dirty="0"/>
              <a:t>II - às ilhas fluviais e lacustres nas zonas limítrofes com outros países;</a:t>
            </a:r>
          </a:p>
          <a:p>
            <a:pPr algn="just"/>
            <a:r>
              <a:rPr lang="pt-BR" dirty="0"/>
              <a:t>III - aos rios federais e navegáveis - que por qualquer título legítimo não pertençam a particular;</a:t>
            </a:r>
          </a:p>
          <a:p>
            <a:pPr algn="just"/>
            <a:r>
              <a:rPr lang="pt-BR" dirty="0"/>
              <a:t>IV - aos rios situados inteiramente em áreas sob domínio da União;</a:t>
            </a:r>
          </a:p>
          <a:p>
            <a:pPr algn="just"/>
            <a:r>
              <a:rPr lang="pt-BR" dirty="0"/>
              <a:t>V - à porção do rio em faixa de fronteira do território nacional, independentemente do domínio do curso d'água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457200" lvl="1" indent="0" algn="just">
              <a:buNone/>
            </a:pPr>
            <a:endParaRPr lang="pt-BR" sz="1900" dirty="0"/>
          </a:p>
          <a:p>
            <a:pPr algn="just"/>
            <a:endParaRPr lang="pt-BR" sz="2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DDD02A-5CE0-41C2-99F6-00BCB2EAA5B4}"/>
              </a:ext>
            </a:extLst>
          </p:cNvPr>
          <p:cNvSpPr/>
          <p:nvPr/>
        </p:nvSpPr>
        <p:spPr>
          <a:xfrm>
            <a:off x="1248042" y="1223863"/>
            <a:ext cx="9695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CRITÉRIOS E PROCEDIMENTOS PARA A DEMARCAÇÃO- IN 67/2020- SPU </a:t>
            </a:r>
          </a:p>
        </p:txBody>
      </p:sp>
    </p:spTree>
    <p:extLst>
      <p:ext uri="{BB962C8B-B14F-4D97-AF65-F5344CB8AC3E}">
        <p14:creationId xmlns:p14="http://schemas.microsoft.com/office/powerpoint/2010/main" val="189718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/>
          </a:bodyPr>
          <a:lstStyle/>
          <a:p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Terrenos marginais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75" y="1931748"/>
            <a:ext cx="10050651" cy="41978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2900" dirty="0"/>
              <a:t>Seção II - Da identificação dos cursos d'água a serem demarcados</a:t>
            </a:r>
          </a:p>
          <a:p>
            <a:r>
              <a:rPr lang="pt-BR" sz="2900" dirty="0"/>
              <a:t>Art. 3º A identificação dos lagos, rios e quaisquer correntes de água do domínio da União seguirá o disposto no inciso III do art. 20 da CF/88, na Cartografia Sistemática Oficial e na Portaria DNAEE nº 707, de 17 de outubro de 1994, alterada pela Resolução da Agência Nacional de Águas- ANA nº 399, de 22 de julho de 2004, ou atos que vierem a substitui-las.</a:t>
            </a:r>
          </a:p>
          <a:p>
            <a:r>
              <a:rPr lang="pt-BR" sz="2900" dirty="0"/>
              <a:t>§ 1º São da União os lagos, rios e quaisquer correntes de água em terrenos de seu domínio, ou que banhem mais de um Estado, sirvam de limites com outros países, ou se estendam a território estrangeiro ou dele provenham.</a:t>
            </a:r>
          </a:p>
          <a:p>
            <a:r>
              <a:rPr lang="pt-BR" sz="2900" dirty="0"/>
              <a:t>§ 2º Situados na faixa de fronteira do território nacional, independentemente do domínio do curso d'água.</a:t>
            </a:r>
          </a:p>
          <a:p>
            <a:r>
              <a:rPr lang="pt-BR" sz="2900" dirty="0"/>
              <a:t>§ 3º Para fins de classificação quanto ao domínio, cada curso d'água será considerado como unidade indivisível, desde a sua foz até a sua nascente.</a:t>
            </a:r>
          </a:p>
          <a:p>
            <a:r>
              <a:rPr lang="pt-BR" sz="2900" dirty="0"/>
              <a:t>§ 4º As correntes d'água serão examinadas sempre de jusante para montante, iniciando-se pela identificação do seu curso principal.</a:t>
            </a:r>
          </a:p>
          <a:p>
            <a:r>
              <a:rPr lang="pt-BR" sz="2900" dirty="0"/>
              <a:t>§ 5º Em cada confluência será considerado curso d'água principal aquele cuja bacia hidrográfica tiver maior área de drenagem.</a:t>
            </a:r>
          </a:p>
          <a:p>
            <a:pPr algn="just"/>
            <a:endParaRPr lang="pt-BR" sz="2900" dirty="0"/>
          </a:p>
          <a:p>
            <a:pPr marL="0" indent="0">
              <a:buNone/>
            </a:pPr>
            <a:r>
              <a:rPr lang="pt-BR" sz="2900" dirty="0"/>
              <a:t>Seção III-  Da navegabilidade dos cursos d'água de domínio da União</a:t>
            </a:r>
          </a:p>
          <a:p>
            <a:r>
              <a:rPr lang="pt-BR" sz="2900" dirty="0"/>
              <a:t>Art. 4º É competência da Secretaria de Coordenação Governança do Patrimônio da União a declaração da navegabilidade dos cursos d'água de domínio da União quando o objetivo for a demarcação de terrenos marginais.</a:t>
            </a:r>
          </a:p>
          <a:p>
            <a:pPr marL="0" indent="0" algn="just">
              <a:buNone/>
            </a:pPr>
            <a:endParaRPr lang="pt-BR" sz="2900" dirty="0"/>
          </a:p>
          <a:p>
            <a:pPr marL="457200" lvl="1" indent="0" algn="just">
              <a:buNone/>
            </a:pPr>
            <a:endParaRPr lang="pt-BR" sz="1900" dirty="0"/>
          </a:p>
          <a:p>
            <a:pPr algn="just"/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BB690A-7F24-4077-AC6C-FF5AD500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756056"/>
            <a:ext cx="1933575" cy="10953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5DDD02A-5CE0-41C2-99F6-00BCB2EAA5B4}"/>
              </a:ext>
            </a:extLst>
          </p:cNvPr>
          <p:cNvSpPr/>
          <p:nvPr/>
        </p:nvSpPr>
        <p:spPr>
          <a:xfrm>
            <a:off x="1248042" y="1223863"/>
            <a:ext cx="9695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CRITÉRIOS E PROCEDIMENTOS PARA A DEMARCAÇÃO - IN 67/2020- SPU </a:t>
            </a:r>
          </a:p>
        </p:txBody>
      </p:sp>
    </p:spTree>
    <p:extLst>
      <p:ext uri="{BB962C8B-B14F-4D97-AF65-F5344CB8AC3E}">
        <p14:creationId xmlns:p14="http://schemas.microsoft.com/office/powerpoint/2010/main" val="30173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943" y="321734"/>
            <a:ext cx="10616206" cy="101913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Terrenos marginais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A5D971-0AAF-4DAE-BBE0-27310955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3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13.465, de 2017</a:t>
            </a: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Metas para demarcação em MT: </a:t>
            </a: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2022- Determinação da posição da LMEO</a:t>
            </a: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2024- </a:t>
            </a:r>
            <a:r>
              <a:rPr lang="pt-BR" sz="2000" dirty="0"/>
              <a:t>Pantanal Mato-grossense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BB690A-7F24-4077-AC6C-FF5AD5008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756056"/>
            <a:ext cx="1933575" cy="109537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0C7CADC-2C4F-4D10-A263-8F8A87540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1407" y="2112499"/>
            <a:ext cx="650263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Art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 . 96.altera o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Decreto-Lei nº 9.760, de 5 de setembro de 1946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: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“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12-C. 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Fica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 Secretaria do Patrimônio da União (SPU) autorizada a concluir até 31 de dezembro de 2025 a identificação dos terrenos marginais de rio federal navegável, dos terrenos de marinha e seus acrescidos, de que tratam os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arts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. 2º, 3º e 4º deste Decreto-Lei.</a:t>
            </a: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2222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FE37753-8408-4B4F-ABE8-36493489498B}"/>
              </a:ext>
            </a:extLst>
          </p:cNvPr>
          <p:cNvSpPr/>
          <p:nvPr/>
        </p:nvSpPr>
        <p:spPr>
          <a:xfrm>
            <a:off x="1282817" y="12991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PLANO NACIONAL DE CARACTERIZAÇÃO </a:t>
            </a:r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89621EC-2A9D-4766-B67D-40C3000B8E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23" y="1200370"/>
            <a:ext cx="2907336" cy="37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1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776" y="321734"/>
            <a:ext cx="10616206" cy="101913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Terrenos marginais 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E5A5D971-0AAF-4DAE-BBE0-27310955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246" y="1487837"/>
            <a:ext cx="3618853" cy="4689126"/>
          </a:xfrm>
        </p:spPr>
        <p:txBody>
          <a:bodyPr>
            <a:normAutofit/>
          </a:bodyPr>
          <a:lstStyle/>
          <a:p>
            <a:pPr algn="just"/>
            <a:r>
              <a:rPr lang="pt-BR" sz="1400" b="1" dirty="0">
                <a:latin typeface="+mj-lt"/>
              </a:rPr>
              <a:t>Mais de 500 cursos d’água (entre rios, lagos, córregos, ribeirões, igarapés, </a:t>
            </a:r>
            <a:r>
              <a:rPr lang="pt-BR" sz="1400" b="1" dirty="0" err="1">
                <a:latin typeface="+mj-lt"/>
              </a:rPr>
              <a:t>etc</a:t>
            </a:r>
            <a:r>
              <a:rPr lang="pt-BR" sz="1400" b="1" dirty="0">
                <a:latin typeface="+mj-lt"/>
              </a:rPr>
              <a:t>) a serem analisados </a:t>
            </a:r>
            <a:r>
              <a:rPr lang="pt-BR" sz="1400" dirty="0"/>
              <a:t>na forma do art. 20 /CF e DL 9.760, conforme definição do </a:t>
            </a:r>
            <a:r>
              <a:rPr lang="pt-BR" sz="1400" dirty="0" err="1"/>
              <a:t>art</a:t>
            </a:r>
            <a:r>
              <a:rPr lang="pt-BR" sz="1400" dirty="0"/>
              <a:t> 2º da IN 67/2020</a:t>
            </a: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BB690A-7F24-4077-AC6C-FF5AD500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756056"/>
            <a:ext cx="1933575" cy="1095375"/>
          </a:xfrm>
          <a:prstGeom prst="rect">
            <a:avLst/>
          </a:prstGeom>
        </p:spPr>
      </p:pic>
      <p:pic>
        <p:nvPicPr>
          <p:cNvPr id="6" name="Imagem 5" descr="Mapa&#10;&#10;Descrição gerada automaticamente">
            <a:extLst>
              <a:ext uri="{FF2B5EF4-FFF2-40B4-BE49-F238E27FC236}">
                <a16:creationId xmlns:a16="http://schemas.microsoft.com/office/drawing/2014/main" id="{D306DB4F-5949-45BF-A88C-24941277C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61" y="1579788"/>
            <a:ext cx="6679739" cy="459717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95360ED-8896-4360-8BB3-A2AF4D9ED200}"/>
              </a:ext>
            </a:extLst>
          </p:cNvPr>
          <p:cNvSpPr/>
          <p:nvPr/>
        </p:nvSpPr>
        <p:spPr>
          <a:xfrm>
            <a:off x="1234332" y="1180807"/>
            <a:ext cx="449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MATO GROSSO – potencial terrenos marginais</a:t>
            </a:r>
          </a:p>
        </p:txBody>
      </p:sp>
    </p:spTree>
    <p:extLst>
      <p:ext uri="{BB962C8B-B14F-4D97-AF65-F5344CB8AC3E}">
        <p14:creationId xmlns:p14="http://schemas.microsoft.com/office/powerpoint/2010/main" val="18608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444" y="321734"/>
            <a:ext cx="10616206" cy="101913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Terrenos marginais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BB690A-7F24-4077-AC6C-FF5AD5008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756056"/>
            <a:ext cx="1933575" cy="1095375"/>
          </a:xfrm>
          <a:prstGeom prst="rect">
            <a:avLst/>
          </a:prstGeom>
        </p:spPr>
      </p:pic>
      <p:sp>
        <p:nvSpPr>
          <p:cNvPr id="10" name="AutoShape 4">
            <a:extLst>
              <a:ext uri="{FF2B5EF4-FFF2-40B4-BE49-F238E27FC236}">
                <a16:creationId xmlns:a16="http://schemas.microsoft.com/office/drawing/2014/main" id="{B9494C02-1152-457C-BC16-7A37F70A18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8EEBC4A8-346B-4F9E-B864-6FDED996B5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1020" y="3429000"/>
            <a:ext cx="4739780" cy="47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DE675F20-D246-4033-AEDF-D662D4480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04" y="1254345"/>
            <a:ext cx="7922941" cy="552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0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52E1A-6521-4C35-ABE1-698F0A1F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94" y="492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LISTA DOS RIOS FEDERAIS – MATO GROSSO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FA1D405B-1375-45A0-8FE0-F50F356C26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717551"/>
              </p:ext>
            </p:extLst>
          </p:nvPr>
        </p:nvGraphicFramePr>
        <p:xfrm>
          <a:off x="1308462" y="1277300"/>
          <a:ext cx="52578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73">
                  <a:extLst>
                    <a:ext uri="{9D8B030D-6E8A-4147-A177-3AD203B41FA5}">
                      <a16:colId xmlns:a16="http://schemas.microsoft.com/office/drawing/2014/main" val="2183640060"/>
                    </a:ext>
                  </a:extLst>
                </a:gridCol>
                <a:gridCol w="2623127">
                  <a:extLst>
                    <a:ext uri="{9D8B030D-6E8A-4147-A177-3AD203B41FA5}">
                      <a16:colId xmlns:a16="http://schemas.microsoft.com/office/drawing/2014/main" val="32784780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t-BR" sz="1000" dirty="0"/>
                        <a:t>Logradouro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26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000" dirty="0"/>
                        <a:t>Rio Paraguai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Cáceres, Poconé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Araguaia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Alto Taquari, Alto Araguaia, </a:t>
                      </a:r>
                      <a:r>
                        <a:rPr lang="pt-BR" sz="1000" dirty="0" err="1"/>
                        <a:t>Araguainha</a:t>
                      </a:r>
                      <a:r>
                        <a:rPr lang="pt-BR" sz="1000" dirty="0"/>
                        <a:t>, Ponte Branca, </a:t>
                      </a:r>
                      <a:r>
                        <a:rPr lang="pt-BR" sz="1000" dirty="0" err="1"/>
                        <a:t>Ribeirãozinho</a:t>
                      </a:r>
                      <a:r>
                        <a:rPr lang="pt-BR" sz="1000" dirty="0"/>
                        <a:t>, </a:t>
                      </a:r>
                      <a:r>
                        <a:rPr lang="pt-BR" sz="1000" dirty="0" err="1"/>
                        <a:t>Torixoreo</a:t>
                      </a:r>
                      <a:r>
                        <a:rPr lang="pt-BR" sz="1000" dirty="0"/>
                        <a:t>, Pontal do Araguaia, Barra do Garças, </a:t>
                      </a:r>
                      <a:r>
                        <a:rPr lang="pt-BR" sz="1000" dirty="0" err="1"/>
                        <a:t>Araguaiana</a:t>
                      </a:r>
                      <a:r>
                        <a:rPr lang="pt-BR" sz="1000" dirty="0"/>
                        <a:t>, Cocalinho, São Felix do Araguaia, </a:t>
                      </a:r>
                      <a:r>
                        <a:rPr lang="pt-BR" sz="1000" dirty="0" err="1"/>
                        <a:t>Luciara</a:t>
                      </a:r>
                      <a:r>
                        <a:rPr lang="pt-BR" sz="1000" dirty="0"/>
                        <a:t>, Sant </a:t>
                      </a:r>
                      <a:r>
                        <a:rPr lang="pt-BR" sz="1000" dirty="0" err="1"/>
                        <a:t>Teezinha</a:t>
                      </a:r>
                      <a:r>
                        <a:rPr lang="pt-BR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90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Cuiabá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Cuiabá, </a:t>
                      </a:r>
                      <a:r>
                        <a:rPr lang="pt-BR" sz="1000" dirty="0" err="1"/>
                        <a:t>Varzea</a:t>
                      </a:r>
                      <a:r>
                        <a:rPr lang="pt-BR" sz="1000" dirty="0"/>
                        <a:t> Grande, Barão de Melgaço, Poconé, Santo Antonio do Leverger, Nossa Senhora do Livramento.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34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000" dirty="0"/>
                        <a:t>Rio Correntes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Barão de Melgaço, </a:t>
                      </a:r>
                      <a:r>
                        <a:rPr lang="pt-BR" sz="1000" dirty="0" err="1"/>
                        <a:t>Itiquira</a:t>
                      </a:r>
                      <a:r>
                        <a:rPr lang="pt-BR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59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000" dirty="0"/>
                        <a:t>Rio do Peixe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Alto Araguaia.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6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Jauru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Cáceres, Indiavaí, Jauru, Figueirópolis D’Oeste, Porto Esperidião, Araputanga, Glória D’Oeste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78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000" dirty="0"/>
                        <a:t>Rio Aripuanã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/>
                        <a:t>Aripuanâ</a:t>
                      </a:r>
                      <a:r>
                        <a:rPr lang="pt-BR" sz="1000" dirty="0"/>
                        <a:t>, </a:t>
                      </a:r>
                      <a:r>
                        <a:rPr lang="pt-BR" sz="1000" dirty="0" err="1"/>
                        <a:t>Juina</a:t>
                      </a:r>
                      <a:r>
                        <a:rPr lang="pt-BR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93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Juruena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err="1"/>
                        <a:t>Juruena</a:t>
                      </a:r>
                      <a:r>
                        <a:rPr lang="pt-BR" sz="1000" dirty="0"/>
                        <a:t>, Cotriguaçu, Nova Bandeirantes, Castanheira, Juara, </a:t>
                      </a:r>
                      <a:r>
                        <a:rPr lang="pt-BR" sz="1000" dirty="0" err="1"/>
                        <a:t>Apiacás</a:t>
                      </a:r>
                      <a:r>
                        <a:rPr lang="pt-BR" sz="1000" dirty="0"/>
                        <a:t>, Brasnorte, Juína, Sapezal, Comodoro, Campos de Júlio, Tangará da Serra.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3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Teles Pires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Nova Mutum, Sorriso, Sinop, Vera, </a:t>
                      </a:r>
                      <a:r>
                        <a:rPr lang="pt-BR" sz="1000" dirty="0" err="1"/>
                        <a:t>Tapurah</a:t>
                      </a:r>
                      <a:r>
                        <a:rPr lang="pt-BR" sz="1000" dirty="0"/>
                        <a:t>, </a:t>
                      </a:r>
                      <a:r>
                        <a:rPr lang="pt-BR" sz="1000" dirty="0" err="1"/>
                        <a:t>Itaúba</a:t>
                      </a:r>
                      <a:r>
                        <a:rPr lang="pt-BR" sz="1000" dirty="0"/>
                        <a:t>, Claudia, Nova </a:t>
                      </a:r>
                      <a:r>
                        <a:rPr lang="pt-BR" sz="1000" dirty="0" err="1"/>
                        <a:t>Canâa</a:t>
                      </a:r>
                      <a:r>
                        <a:rPr lang="pt-BR" sz="1000" dirty="0"/>
                        <a:t> do Norte, </a:t>
                      </a:r>
                      <a:r>
                        <a:rPr lang="pt-BR" sz="1000" dirty="0" err="1"/>
                        <a:t>Colider</a:t>
                      </a:r>
                      <a:r>
                        <a:rPr lang="pt-BR" sz="1000" dirty="0"/>
                        <a:t>, Carlinda, Nova Guarita, Mundo Novo, Alta Floresta, </a:t>
                      </a:r>
                      <a:r>
                        <a:rPr lang="pt-BR" sz="1000" dirty="0" err="1"/>
                        <a:t>Paranaitá</a:t>
                      </a:r>
                      <a:r>
                        <a:rPr lang="pt-BR" sz="1000" dirty="0"/>
                        <a:t>, </a:t>
                      </a:r>
                      <a:r>
                        <a:rPr lang="pt-BR" sz="1000" dirty="0" err="1"/>
                        <a:t>Apiacás</a:t>
                      </a:r>
                      <a:r>
                        <a:rPr lang="pt-BR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Xingú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Canarana, Gaúcha do Norte, </a:t>
                      </a:r>
                      <a:r>
                        <a:rPr lang="pt-BR" sz="1000" dirty="0" err="1"/>
                        <a:t>Guerencia</a:t>
                      </a:r>
                      <a:r>
                        <a:rPr lang="pt-BR" sz="1000" dirty="0"/>
                        <a:t>, Feliz Natal,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17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Cabaçal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Araputanga, Reserva do </a:t>
                      </a:r>
                      <a:r>
                        <a:rPr lang="pt-BR" sz="1000" dirty="0" err="1"/>
                        <a:t>Cabaçal</a:t>
                      </a:r>
                      <a:r>
                        <a:rPr lang="pt-BR" sz="1000" dirty="0"/>
                        <a:t>, Rio Branco, Lambari D’Oeste, </a:t>
                      </a:r>
                      <a:r>
                        <a:rPr lang="pt-BR" sz="1000" dirty="0" err="1"/>
                        <a:t>Curvelândia</a:t>
                      </a:r>
                      <a:r>
                        <a:rPr lang="pt-BR" sz="1000" dirty="0"/>
                        <a:t>, Mirassol D’Oeste, São José dos Quatro Marcos, Cáceres.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42127"/>
                  </a:ext>
                </a:extLst>
              </a:tr>
            </a:tbl>
          </a:graphicData>
        </a:graphic>
      </p:graphicFrame>
      <p:graphicFrame>
        <p:nvGraphicFramePr>
          <p:cNvPr id="6" name="Tabela 4">
            <a:extLst>
              <a:ext uri="{FF2B5EF4-FFF2-40B4-BE49-F238E27FC236}">
                <a16:creationId xmlns:a16="http://schemas.microsoft.com/office/drawing/2014/main" id="{F24F7A4F-F901-4219-B57D-63EBA4A08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265735"/>
              </p:ext>
            </p:extLst>
          </p:nvPr>
        </p:nvGraphicFramePr>
        <p:xfrm>
          <a:off x="6731718" y="1280431"/>
          <a:ext cx="5257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888">
                  <a:extLst>
                    <a:ext uri="{9D8B030D-6E8A-4147-A177-3AD203B41FA5}">
                      <a16:colId xmlns:a16="http://schemas.microsoft.com/office/drawing/2014/main" val="2183640060"/>
                    </a:ext>
                  </a:extLst>
                </a:gridCol>
                <a:gridCol w="2622912">
                  <a:extLst>
                    <a:ext uri="{9D8B030D-6E8A-4147-A177-3AD203B41FA5}">
                      <a16:colId xmlns:a16="http://schemas.microsoft.com/office/drawing/2014/main" val="3278478087"/>
                    </a:ext>
                  </a:extLst>
                </a:gridCol>
              </a:tblGrid>
              <a:tr h="221936">
                <a:tc>
                  <a:txBody>
                    <a:bodyPr/>
                    <a:lstStyle/>
                    <a:p>
                      <a:r>
                        <a:rPr lang="pt-BR" sz="1000" dirty="0"/>
                        <a:t>Logradouro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26262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r>
                        <a:rPr lang="pt-BR" sz="1000" dirty="0"/>
                        <a:t>Rio Sepotuba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Salto do Céu, Cáceres, </a:t>
                      </a:r>
                      <a:r>
                        <a:rPr lang="pt-BR" sz="1000" dirty="0" err="1"/>
                        <a:t>Labari</a:t>
                      </a:r>
                      <a:r>
                        <a:rPr lang="pt-BR" sz="1000" dirty="0"/>
                        <a:t> D’Oeste, Barra do Bugres.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634271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r>
                        <a:rPr lang="pt-BR" sz="1000" dirty="0"/>
                        <a:t>Rio Vermelho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Barra do Bugres, Salto do Céu, Lambari D’Oeste.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59087"/>
                  </a:ext>
                </a:extLst>
              </a:tr>
              <a:tr h="221936">
                <a:tc>
                  <a:txBody>
                    <a:bodyPr/>
                    <a:lstStyle/>
                    <a:p>
                      <a:r>
                        <a:rPr lang="pt-BR" sz="1000" dirty="0"/>
                        <a:t>Rio Vermelho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65392"/>
                  </a:ext>
                </a:extLst>
              </a:tr>
              <a:tr h="221936">
                <a:tc>
                  <a:txBody>
                    <a:bodyPr/>
                    <a:lstStyle/>
                    <a:p>
                      <a:r>
                        <a:rPr lang="pt-BR" sz="1000" dirty="0"/>
                        <a:t>Rio Verde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Vila Bela da Santíssima Trindade.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78947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r>
                        <a:rPr lang="pt-BR" sz="1000" dirty="0"/>
                        <a:t>Rio Galera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Nova Lacerda, Vila Bela da Santíssima Trindade.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93562"/>
                  </a:ext>
                </a:extLst>
              </a:tr>
              <a:tr h="221936">
                <a:tc>
                  <a:txBody>
                    <a:bodyPr/>
                    <a:lstStyle/>
                    <a:p>
                      <a:r>
                        <a:rPr lang="pt-BR" sz="1000" dirty="0"/>
                        <a:t>Rio dos Bugres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Araputanga, São José dos Quatro Marcos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39971"/>
                  </a:ext>
                </a:extLst>
              </a:tr>
              <a:tr h="221936">
                <a:tc>
                  <a:txBody>
                    <a:bodyPr/>
                    <a:lstStyle/>
                    <a:p>
                      <a:r>
                        <a:rPr lang="pt-BR" sz="1000" dirty="0"/>
                        <a:t>Rio Aguapeí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Porto Esperidião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6125"/>
                  </a:ext>
                </a:extLst>
              </a:tr>
              <a:tr h="221936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Zumi-Zumi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Vila Bela da Santíssima Trindade, Cáceres.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775786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Juba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Barra do Bugres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768831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Mazutti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Campos de Júlio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53455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Juininha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031871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Primavera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185862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Camareré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034239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Camarezinho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056607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Alegre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Porto Esperidião, Pontes e Lacerda, Vila Bela da Santíssima Trindade.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19690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Rio Alegre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Poconé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73913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Alegre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82070"/>
                  </a:ext>
                </a:extLst>
              </a:tr>
              <a:tr h="222844">
                <a:tc>
                  <a:txBody>
                    <a:bodyPr/>
                    <a:lstStyle/>
                    <a:p>
                      <a:r>
                        <a:rPr lang="pt-BR" sz="1000" dirty="0"/>
                        <a:t>Rio Branco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Lacerda, Rio Branco, Salto do Céu, Vila Bela da Santíssima Trindade.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627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682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B8275AD-27D7-49CF-85BF-5A28BFC02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57482"/>
              </p:ext>
            </p:extLst>
          </p:nvPr>
        </p:nvGraphicFramePr>
        <p:xfrm>
          <a:off x="1219200" y="1218855"/>
          <a:ext cx="5257800" cy="5304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73">
                  <a:extLst>
                    <a:ext uri="{9D8B030D-6E8A-4147-A177-3AD203B41FA5}">
                      <a16:colId xmlns:a16="http://schemas.microsoft.com/office/drawing/2014/main" val="2183640060"/>
                    </a:ext>
                  </a:extLst>
                </a:gridCol>
                <a:gridCol w="2623127">
                  <a:extLst>
                    <a:ext uri="{9D8B030D-6E8A-4147-A177-3AD203B41FA5}">
                      <a16:colId xmlns:a16="http://schemas.microsoft.com/office/drawing/2014/main" val="3278478087"/>
                    </a:ext>
                  </a:extLst>
                </a:gridCol>
              </a:tblGrid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Logradouro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26262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Rio Cágado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59087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Rio Do Minuto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65392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Sararé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Lacerda, Vila Bela da Santíssima Trindade.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78947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Pindaituba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93562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Rio Cachoeirinha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39971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Formiga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Campos de Júlio.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6125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Guaporé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Pontes e Lacerda, Vila Bela da Santíssima Trindade.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365962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do Piolho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25810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Tolueri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31863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Pardo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62125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Margarida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473937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Brigadeiro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err="1"/>
                        <a:t>Figueiropolis</a:t>
                      </a:r>
                      <a:r>
                        <a:rPr lang="pt-BR" sz="1000" dirty="0"/>
                        <a:t> D’Oeste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886199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Santíssimo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Figueirópolis D’Oeste, Porto Esperidião, Glória D’Oeste.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63486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Novo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Comodoro, Nova Lacerda.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91206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Barbado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Vila Bela da Santíssima Trindade, Pontes e Lacerda.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109121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Santa 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Porto Esperidião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18888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Papagaio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Nova Lacerda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920829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Rio Negro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Salto do Céu, Rio Branco.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79635"/>
                  </a:ext>
                </a:extLst>
              </a:tr>
            </a:tbl>
          </a:graphicData>
        </a:graphic>
      </p:graphicFrame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id="{F5EBB470-ABB2-4BEE-912E-76E07A6A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261165"/>
              </p:ext>
            </p:extLst>
          </p:nvPr>
        </p:nvGraphicFramePr>
        <p:xfrm>
          <a:off x="6709410" y="1218855"/>
          <a:ext cx="52578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73">
                  <a:extLst>
                    <a:ext uri="{9D8B030D-6E8A-4147-A177-3AD203B41FA5}">
                      <a16:colId xmlns:a16="http://schemas.microsoft.com/office/drawing/2014/main" val="2183640060"/>
                    </a:ext>
                  </a:extLst>
                </a:gridCol>
                <a:gridCol w="2623127">
                  <a:extLst>
                    <a:ext uri="{9D8B030D-6E8A-4147-A177-3AD203B41FA5}">
                      <a16:colId xmlns:a16="http://schemas.microsoft.com/office/drawing/2014/main" val="3278478087"/>
                    </a:ext>
                  </a:extLst>
                </a:gridCol>
              </a:tblGrid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Logradouro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26262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Madeirinha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Aripuanã.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93562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Guariba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Aripuanã.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39971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Securi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Lacerda, Campos de </a:t>
                      </a:r>
                      <a:r>
                        <a:rPr lang="pt-BR" sz="1000" dirty="0" err="1"/>
                        <a:t>Julio</a:t>
                      </a:r>
                      <a:r>
                        <a:rPr lang="pt-BR" sz="1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6125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Pixaim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Poconé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17639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Sarares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Poconé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613856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</a:t>
                      </a:r>
                      <a:r>
                        <a:rPr lang="pt-BR" sz="1000" dirty="0" err="1"/>
                        <a:t>Corixão</a:t>
                      </a:r>
                      <a:r>
                        <a:rPr lang="pt-BR" sz="1000" dirty="0"/>
                        <a:t>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428926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Bracinho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Rio Branco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35411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Rio Queimado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Barra do Bugres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40062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</a:t>
                      </a:r>
                      <a:r>
                        <a:rPr lang="pt-BR" sz="1000" dirty="0" err="1"/>
                        <a:t>Piolhinho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Nova Lacerda, Comodoro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39195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</a:t>
                      </a:r>
                      <a:r>
                        <a:rPr lang="pt-BR" sz="1000" dirty="0" err="1"/>
                        <a:t>Tucanguira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Salto do Céu.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29038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 err="1"/>
                        <a:t>Corrego</a:t>
                      </a:r>
                      <a:r>
                        <a:rPr lang="pt-BR" sz="1000" dirty="0"/>
                        <a:t> </a:t>
                      </a:r>
                      <a:r>
                        <a:rPr lang="pt-BR" sz="1000" dirty="0" err="1"/>
                        <a:t>Corgão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Rio Branco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225927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Pito Queimado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Rio Branco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0704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</a:t>
                      </a:r>
                      <a:r>
                        <a:rPr lang="pt-BR" sz="1000" dirty="0" err="1"/>
                        <a:t>Goibeira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Rio Branco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38525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Sangue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Indiavaí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13557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das Pedras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Pontes e Lacerda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2187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Curral Velho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Lambari D’ Oeste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99965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Bonito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Lambari D’ Oeste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731065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Grande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Lambari D’ Oeste, Salto do Céu, Rio Branco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2092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das Pontes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Lambari D’ Oeste, Salto do Céu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83712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dos Veados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Lambari D’ Oeste, Salto do Céu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55479"/>
                  </a:ext>
                </a:extLst>
              </a:tr>
              <a:tr h="18598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</a:t>
                      </a:r>
                      <a:r>
                        <a:rPr lang="pt-BR" sz="1000" dirty="0" err="1"/>
                        <a:t>Ichu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14636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110D201-8B39-4FEB-A36B-1F796EE0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94" y="492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LISTA DOS RIOS FEDERAIS – MATO GROSSO</a:t>
            </a:r>
          </a:p>
        </p:txBody>
      </p:sp>
    </p:spTree>
    <p:extLst>
      <p:ext uri="{BB962C8B-B14F-4D97-AF65-F5344CB8AC3E}">
        <p14:creationId xmlns:p14="http://schemas.microsoft.com/office/powerpoint/2010/main" val="24998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F6526FF-9EC5-4238-999D-CE1AF1714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779969"/>
              </p:ext>
            </p:extLst>
          </p:nvPr>
        </p:nvGraphicFramePr>
        <p:xfrm>
          <a:off x="3022600" y="2375709"/>
          <a:ext cx="5257800" cy="273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673">
                  <a:extLst>
                    <a:ext uri="{9D8B030D-6E8A-4147-A177-3AD203B41FA5}">
                      <a16:colId xmlns:a16="http://schemas.microsoft.com/office/drawing/2014/main" val="2183640060"/>
                    </a:ext>
                  </a:extLst>
                </a:gridCol>
                <a:gridCol w="2623127">
                  <a:extLst>
                    <a:ext uri="{9D8B030D-6E8A-4147-A177-3AD203B41FA5}">
                      <a16:colId xmlns:a16="http://schemas.microsoft.com/office/drawing/2014/main" val="3278478087"/>
                    </a:ext>
                  </a:extLst>
                </a:gridCol>
              </a:tblGrid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Logradouro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26262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Córrego Padre Inácio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359087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Córrego Caramujo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065392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pt-BR" sz="1000" dirty="0"/>
                        <a:t>Córrego </a:t>
                      </a:r>
                      <a:r>
                        <a:rPr lang="pt-BR" sz="1000" dirty="0" err="1"/>
                        <a:t>Candelaria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Vila Bela da </a:t>
                      </a:r>
                      <a:r>
                        <a:rPr lang="pt-BR" sz="1000" dirty="0" err="1"/>
                        <a:t>Santissima</a:t>
                      </a:r>
                      <a:r>
                        <a:rPr lang="pt-BR" sz="1000" dirty="0"/>
                        <a:t> Trindade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678947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 err="1"/>
                        <a:t>Corrego</a:t>
                      </a:r>
                      <a:r>
                        <a:rPr lang="pt-BR" sz="1000" dirty="0"/>
                        <a:t> Acorizal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Porto Esperidião, 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93562"/>
                  </a:ext>
                </a:extLst>
              </a:tr>
              <a:tr h="164384">
                <a:tc>
                  <a:txBody>
                    <a:bodyPr/>
                    <a:lstStyle/>
                    <a:p>
                      <a:r>
                        <a:rPr lang="pt-BR" sz="1000" dirty="0"/>
                        <a:t>Córrego Ouro Branco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839971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 err="1"/>
                        <a:t>Córrgo</a:t>
                      </a:r>
                      <a:r>
                        <a:rPr lang="pt-BR" sz="1000" dirty="0"/>
                        <a:t> </a:t>
                      </a:r>
                      <a:r>
                        <a:rPr lang="pt-BR" sz="1000" dirty="0" err="1"/>
                        <a:t>Gaudez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86125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Onça Magra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Cáceres, Barra do Bugres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365962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São José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Cáceres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25810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Salobra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Porto Estrela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331863"/>
                  </a:ext>
                </a:extLst>
              </a:tr>
              <a:tr h="250001">
                <a:tc>
                  <a:txBody>
                    <a:bodyPr/>
                    <a:lstStyle/>
                    <a:p>
                      <a:r>
                        <a:rPr lang="pt-BR" sz="1000" dirty="0"/>
                        <a:t>Córrego Fortuna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/>
                        <a:t>Jauru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62125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CBD93B7E-4EEE-43A6-AF7E-4CBC043B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894" y="492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LISTA DOS RIOS FEDERAIS – MATO GROSSO</a:t>
            </a:r>
          </a:p>
        </p:txBody>
      </p:sp>
    </p:spTree>
    <p:extLst>
      <p:ext uri="{BB962C8B-B14F-4D97-AF65-F5344CB8AC3E}">
        <p14:creationId xmlns:p14="http://schemas.microsoft.com/office/powerpoint/2010/main" val="221674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 descr="Diagrama&#10;&#10;Descrição gerada automaticamente com confiança média">
            <a:extLst>
              <a:ext uri="{FF2B5EF4-FFF2-40B4-BE49-F238E27FC236}">
                <a16:creationId xmlns:a16="http://schemas.microsoft.com/office/drawing/2014/main" id="{A291D773-8ABC-4A79-BEE4-D110BB324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" b="4064"/>
          <a:stretch/>
        </p:blipFill>
        <p:spPr>
          <a:xfrm>
            <a:off x="3739990" y="667691"/>
            <a:ext cx="4519613" cy="6120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E125D94-9476-495D-A3C7-353A7856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-10939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MATRÍCULA COM RIO FEDERAL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7895C1C-E2AF-4FA1-9A92-3D949185BA58}"/>
              </a:ext>
            </a:extLst>
          </p:cNvPr>
          <p:cNvSpPr/>
          <p:nvPr/>
        </p:nvSpPr>
        <p:spPr>
          <a:xfrm>
            <a:off x="5976937" y="1434886"/>
            <a:ext cx="452438" cy="155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202B62E-AF50-4857-983B-B77B76259634}"/>
              </a:ext>
            </a:extLst>
          </p:cNvPr>
          <p:cNvSpPr/>
          <p:nvPr/>
        </p:nvSpPr>
        <p:spPr>
          <a:xfrm>
            <a:off x="4088368" y="1743771"/>
            <a:ext cx="1275556" cy="100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1AD10AD-34FF-4DED-902D-173A50E5915C}"/>
              </a:ext>
            </a:extLst>
          </p:cNvPr>
          <p:cNvSpPr/>
          <p:nvPr/>
        </p:nvSpPr>
        <p:spPr>
          <a:xfrm>
            <a:off x="6766560" y="4619625"/>
            <a:ext cx="876300" cy="207327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01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F3C80-E2AC-42A5-A3AE-7970E7D8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619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NÚMERO DO RIP</a:t>
            </a:r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33D4BC81-D41D-4A28-ACD4-DB412FE95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73" b="55238"/>
          <a:stretch/>
        </p:blipFill>
        <p:spPr>
          <a:xfrm>
            <a:off x="2069898" y="1350967"/>
            <a:ext cx="8052204" cy="4411658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2EEDB34-9ED2-4EF6-97E3-4C6052A7305E}"/>
              </a:ext>
            </a:extLst>
          </p:cNvPr>
          <p:cNvSpPr/>
          <p:nvPr/>
        </p:nvSpPr>
        <p:spPr>
          <a:xfrm>
            <a:off x="4574381" y="5105401"/>
            <a:ext cx="4426744" cy="190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2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sz="4000" dirty="0"/>
              <a:t>Bens da União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1C9020-29D9-46DA-A751-F84C699B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692" y="1401826"/>
            <a:ext cx="7783192" cy="50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6F14C3-EDE5-264D-BB5D-D50641EFE41E}"/>
              </a:ext>
            </a:extLst>
          </p:cNvPr>
          <p:cNvSpPr txBox="1">
            <a:spLocks/>
          </p:cNvSpPr>
          <p:nvPr/>
        </p:nvSpPr>
        <p:spPr>
          <a:xfrm>
            <a:off x="1491533" y="3452065"/>
            <a:ext cx="7305916" cy="82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0199E87-9622-5E40-82F0-3F2C29B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13" y="613703"/>
            <a:ext cx="10964410" cy="5885068"/>
          </a:xfrm>
        </p:spPr>
        <p:txBody>
          <a:bodyPr>
            <a:noAutofit/>
          </a:bodyPr>
          <a:lstStyle/>
          <a:p>
            <a:pPr algn="ctr"/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Obrigatoriedade da CAT/SPU nas transmissões dos imóveis, tanto na lavratura como no registro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0" y="6492875"/>
            <a:ext cx="15884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55404B-D31C-4381-BF0C-949B2160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84" y="1001485"/>
            <a:ext cx="671601" cy="2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3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/>
              <a:t>Atendimento da SPU </a:t>
            </a:r>
            <a:r>
              <a:rPr lang="pt-BR" sz="3600" dirty="0">
                <a:hlinkClick r:id="rId2"/>
              </a:rPr>
              <a:t>http://www.patrimoniodetodos.gov.br/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Requerimento- Emitir Certidão de Autorização para Transferência – CAT</a:t>
            </a:r>
          </a:p>
          <a:p>
            <a:pPr marL="0" indent="0" algn="just">
              <a:buNone/>
            </a:pPr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CAT autoriza a transferência de imóveis da União nos cartórios competentes, informando que o ocupante realizou o pagamento do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laudêmio (5% do valor do domínio pleno)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no caso das transferências onerosas. É </a:t>
            </a: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obrigatória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sua apresentação pelo interessado para a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lavratura e o registro de escrituras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relativas a bens imóveis que contenham, ainda que parcialmente, área de domínio da União. Fundamento legal: Art. 3º. § 2º, I, alínea “c” do Decreto-Lei nº 2.389/87.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Demais normativos correlatos: IN SPU nº 1, de 09 de março de 2018; Decreto-Lei nº 1.876, de 15 de julho de 1981; Lei nº 13.240, de 30 de dezembro de 2015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F77847-5837-41AB-A925-2C8818629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762625"/>
            <a:ext cx="19335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0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/>
              <a:t>Atendimento da SPU </a:t>
            </a:r>
            <a:r>
              <a:rPr lang="pt-BR" sz="3600" dirty="0">
                <a:hlinkClick r:id="rId2"/>
              </a:rPr>
              <a:t>http://www.patrimoniodetodos.gov.br/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Requerimento- Emitir Certidões de Imóveis Administrados pela SPU - CND</a:t>
            </a:r>
          </a:p>
          <a:p>
            <a:pPr marL="0" indent="0">
              <a:buNone/>
            </a:pPr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Certidão Negativa de Débitos Patrimoniais do Imóvel e do Responsável comprova a regularidade cadastral e quitação das taxas perante a SPU. Caso a finalidade seja a realização de transferência onerosa do responsável pelo imóvel, a CND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pode ser substituída pela CAT, uma vez que a autorização para transferência já pressupõe e certifica expressamente a regularidade cadastral e a quitação das taxas.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Legislação correlata: Lei nº 9.784, de 29 de janeiro de 1999; Decreto-Lei nº 2.398, de 21 de dezembro de 1987; Lei nº 9.636, de 15 de maio de 1998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F4ED049-35C0-4901-B622-E96E30149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25" y="5762625"/>
            <a:ext cx="19335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3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51A02-8C7A-4FD8-B1EA-4B2EA4B4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37" y="6899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EXEMPLO DE CAT ONEROSA </a:t>
            </a:r>
          </a:p>
        </p:txBody>
      </p:sp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2A677970-B1E4-4F66-80A1-DEFD57CFF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81" b="18147"/>
          <a:stretch/>
        </p:blipFill>
        <p:spPr>
          <a:xfrm>
            <a:off x="3499260" y="1272619"/>
            <a:ext cx="5004944" cy="550054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A7D14D7-6D73-414E-9AD4-12BF33AC5515}"/>
              </a:ext>
            </a:extLst>
          </p:cNvPr>
          <p:cNvSpPr/>
          <p:nvPr/>
        </p:nvSpPr>
        <p:spPr>
          <a:xfrm>
            <a:off x="3499260" y="1272619"/>
            <a:ext cx="5004944" cy="550054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70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AA758-185A-4EF0-9685-95B88A31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37" y="691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EXEMPLO DE CAT NÃO ONEROSA</a:t>
            </a:r>
          </a:p>
        </p:txBody>
      </p:sp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E900AD1A-86CA-41D8-B7EE-8B6967F2D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68" b="29098"/>
          <a:stretch/>
        </p:blipFill>
        <p:spPr>
          <a:xfrm>
            <a:off x="3176833" y="1374178"/>
            <a:ext cx="5838334" cy="5328315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0BC3758-99A5-4B3A-8BA1-BD93ECC869C4}"/>
              </a:ext>
            </a:extLst>
          </p:cNvPr>
          <p:cNvSpPr/>
          <p:nvPr/>
        </p:nvSpPr>
        <p:spPr>
          <a:xfrm>
            <a:off x="3450210" y="1390611"/>
            <a:ext cx="5291579" cy="502662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65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FEB19-E255-4564-ABE8-62CB25480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037" y="16333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EXEMPLO DE CND</a:t>
            </a:r>
          </a:p>
        </p:txBody>
      </p:sp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E02F1355-7833-40BB-BF9C-CA5B246F5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5" b="30715"/>
          <a:stretch/>
        </p:blipFill>
        <p:spPr>
          <a:xfrm>
            <a:off x="3456495" y="1186351"/>
            <a:ext cx="5838334" cy="5408845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6BE1F8F-77D3-4046-B052-FF8DF79E3726}"/>
              </a:ext>
            </a:extLst>
          </p:cNvPr>
          <p:cNvSpPr/>
          <p:nvPr/>
        </p:nvSpPr>
        <p:spPr>
          <a:xfrm>
            <a:off x="3456495" y="1186351"/>
            <a:ext cx="5838334" cy="540884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063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6F14C3-EDE5-264D-BB5D-D50641EFE41E}"/>
              </a:ext>
            </a:extLst>
          </p:cNvPr>
          <p:cNvSpPr txBox="1">
            <a:spLocks/>
          </p:cNvSpPr>
          <p:nvPr/>
        </p:nvSpPr>
        <p:spPr>
          <a:xfrm>
            <a:off x="1491533" y="3452065"/>
            <a:ext cx="7305916" cy="82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0199E87-9622-5E40-82F0-3F2C29B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7" y="613703"/>
            <a:ext cx="10851895" cy="5885068"/>
          </a:xfrm>
        </p:spPr>
        <p:txBody>
          <a:bodyPr>
            <a:noAutofit/>
          </a:bodyPr>
          <a:lstStyle/>
          <a:p>
            <a:pPr algn="ctr"/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Procedimento para cadastro de imóveis marginais que ainda não possuam o RIP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0" y="6492875"/>
            <a:ext cx="15884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8745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/>
              <a:t>Atendimento da SPU </a:t>
            </a:r>
            <a:r>
              <a:rPr lang="pt-BR" sz="3600" dirty="0">
                <a:hlinkClick r:id="rId2"/>
              </a:rPr>
              <a:t>http://www.patrimoniodetodos.gov.br/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Requerimento- Regularizar Utilização de Imóvel da União para Fins Privados</a:t>
            </a:r>
          </a:p>
          <a:p>
            <a:pPr marL="0" indent="0" algn="just">
              <a:buNone/>
            </a:pPr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Este é o requerimento adequado a ser realizado pelo interessado na utilização de imóvel que contenha, ainda que parcialmente, domínio da União, mas ainda não possua cadastro na SPU. Caso a utilização seja autorizada, será criado para o imóvel um Registro Imobiliário Patrimonial – RIP.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Legislação correlata: Lei nº 9.784, de 29 de janeiro de 1999; Decreto-Lei nº 2.398, de 21 de dezembro de 1987; Lei nº 9.636, de 15 de maio de 1998</a:t>
            </a:r>
          </a:p>
        </p:txBody>
      </p:sp>
    </p:spTree>
    <p:extLst>
      <p:ext uri="{BB962C8B-B14F-4D97-AF65-F5344CB8AC3E}">
        <p14:creationId xmlns:p14="http://schemas.microsoft.com/office/powerpoint/2010/main" val="158445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/>
              <a:t>Atendimento da SPU </a:t>
            </a:r>
            <a:r>
              <a:rPr lang="pt-BR" sz="3600" dirty="0">
                <a:hlinkClick r:id="rId2"/>
              </a:rPr>
              <a:t>http://www.patrimoniodetodos.gov.br/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2" y="1782981"/>
            <a:ext cx="278706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I- Regularizar Utilização de Imóvel da União para Fins Privados</a:t>
            </a:r>
          </a:p>
          <a:p>
            <a:pPr marL="0" indent="0">
              <a:buNone/>
            </a:pPr>
            <a:endParaRPr lang="pt-BR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DOCUMENTOS NECESSÁRIOS (Pessoa Física):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7CC8A04-AAD7-4012-97CC-BF3E69BA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413" y="1443658"/>
            <a:ext cx="6502545" cy="50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1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/>
          </a:bodyPr>
          <a:lstStyle/>
          <a:p>
            <a:pPr algn="just"/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Inscrição de Ocupação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Da Ocupação</a:t>
            </a: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Instrução Normativa nº 4, de 14 de agosto de 2018, </a:t>
            </a: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Art. 2º, II - </a:t>
            </a:r>
            <a:r>
              <a:rPr lang="pt-BR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taxa de ocupação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: prestação pecuniária anual que o ocupante do bem imóvel da União deve pagar pelo uso do terreno de domínio da União, correspondente a </a:t>
            </a:r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2% do valor do domínio pleno</a:t>
            </a: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 do terreno, excluídas as benfeitorias, anualmente atualizado pela Secretaria do Patrimônio da União - SPU;</a:t>
            </a:r>
          </a:p>
          <a:p>
            <a:pPr marL="457200" lvl="1" indent="0" algn="just">
              <a:buNone/>
            </a:pPr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Decreto-Lei nº 9.760, de 5 de setembro de 1946:</a:t>
            </a: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"Art. 127. Os atuais ocupantes de terrenos da União, sem título outorgado por esta, ficam obrigados ao pagamento anual da taxa de ocupação."</a:t>
            </a:r>
          </a:p>
          <a:p>
            <a:pPr marL="457200" lvl="1" indent="0" algn="just">
              <a:buNone/>
            </a:pPr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Lei nº 9.636, de 15 de maio de 1998:</a:t>
            </a: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"Art. 7o  A inscrição de ocupação, a cargo da Secretaria do Patrimônio da União, é ato administrativo precário, resolúvel a qualquer tempo, que pressupõe o efetivo aproveitamento do terreno pelo ocupante, nos termos do regulamento, outorgada pela administração depois de analisada a conveniência e oportunidade, e gera obrigação de pagamento anual da taxa de ocupação.</a:t>
            </a:r>
          </a:p>
          <a:p>
            <a:pPr marL="457200" lvl="1" indent="0" algn="just">
              <a:buNone/>
            </a:pPr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Decreto-Lei 1.561, de 13 de julho de 1977;</a:t>
            </a:r>
          </a:p>
          <a:p>
            <a:pPr marL="457200" lvl="1" indent="0" algn="just">
              <a:buNone/>
            </a:pPr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"Art. 1º - É vedada a ocupação gratuita de terrenos da União, salvo quando autorizada em lei.“</a:t>
            </a:r>
          </a:p>
          <a:p>
            <a:pPr marL="457200" lvl="1" indent="0" algn="just">
              <a:buNone/>
            </a:pPr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300" dirty="0">
                <a:latin typeface="Arial" panose="020B0604020202020204" pitchFamily="34" charset="0"/>
                <a:cs typeface="Arial" panose="020B0604020202020204" pitchFamily="34" charset="0"/>
              </a:rPr>
              <a:t>Outros instrumentos para regularização de áreas da União e a legislação correlata podem ser encontradas no site:</a:t>
            </a:r>
          </a:p>
          <a:p>
            <a:pPr marL="457200" lvl="1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https://www.gov.br/economia/pt-br/assuntos/patrimonio-da-uniao/destinacao-de-imoveis/instrumentos-de-destinacao</a:t>
            </a:r>
          </a:p>
          <a:p>
            <a:pPr marL="457200" lvl="1" indent="0" algn="just">
              <a:buNone/>
            </a:pP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https://www.gov.br/economia/pt-br/assuntos/patrimonio-da-uniao/legislacao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4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67FD7-43F7-436D-98D4-71CAEF9BC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Bens da União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E9BE43-B53C-4285-9941-6900EFF06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(Art. 20, CF/88)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 mar territorial e as ilhas oceânicas;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A faixa litorânea da costa brasileira (terrenos de marinha e acrescidos);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 rios federais e suas margens;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Ilhas fluviais em zonas de fronteira;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Cavernas, sítios arqueológicos e pré-históricos;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Florestas Nacionais;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Terras indígenas;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Prédios públicos federais;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Outros imóveis federais incorporados por processos de extinção; </a:t>
            </a:r>
          </a:p>
          <a:p>
            <a:pPr marL="1041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Ilhas fluviais localizadas em áreas sob influências de maré – DL 9760.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097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/>
          </a:bodyPr>
          <a:lstStyle/>
          <a:p>
            <a:pPr algn="just"/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Aforamento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Do Aforamento ou Enfiteuse: Instrução Normativa da SPU – nº 03 de 2016</a:t>
            </a:r>
          </a:p>
          <a:p>
            <a:pPr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Decreto-lei nº 9.760, de 5 de setembro de 1946: </a:t>
            </a:r>
          </a:p>
          <a:p>
            <a:pPr marL="0" indent="0" fontAlgn="base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"</a:t>
            </a: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Art. 99. A utilização do terreno da União sob regime de aforamento dependerá de prévia autorização do Presidente da República, salvo se já permitida em expressa disposição legal."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Decreto-lei nº 2.398, de 21 de dezembro de 1987:</a:t>
            </a:r>
          </a:p>
          <a:p>
            <a:pPr marL="457200" lvl="1" indent="0" fontAlgn="base">
              <a:buNone/>
            </a:pP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"Art. 5</a:t>
            </a:r>
            <a:r>
              <a:rPr lang="pt-BR" sz="1600" i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 Ressalvados os terrenos da União que, a critério do Poder Executivo, venham a ser considerados de interesse do serviço público, conceder-se-á o aforamento" 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Lei nº 9.636, de 15 de maio de 1998: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" Art. 13.  Na concessão do aforamento, será dada preferência a quem, comprovadamente, em 10 de junho de 2014, já ocupava o imóvel há mais de 1 (um) ano e esteja, até a data da formalização do contrato de alienação do domínio útil, regularmente inscrito como ocupante e em dia com suas obrigações perante a Secretaria do Patrimônio da União do Ministério do Planejamento, Orçamento e Gestão.                 </a:t>
            </a:r>
            <a:r>
              <a:rPr lang="pt-BR" sz="10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(Redação dada pela Lei nº 13.139, de 2015)</a:t>
            </a:r>
            <a:r>
              <a:rPr lang="pt-BR" sz="10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60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/>
          </a:bodyPr>
          <a:lstStyle/>
          <a:p>
            <a:pPr algn="just"/>
            <a:r>
              <a:rPr lang="pt-BR" sz="40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Aforamento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fontAlgn="base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devido a taxa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Foro, no valor de 0,6% da avaliação do domínio pleno (anual).</a:t>
            </a:r>
          </a:p>
          <a:p>
            <a:pPr fontAlgn="base"/>
            <a:endParaRPr lang="pt-BR" b="1" dirty="0"/>
          </a:p>
          <a:p>
            <a:pPr fontAlgn="base"/>
            <a:endParaRPr lang="pt-BR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784D4DB-4763-4460-8BBF-B75503234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52775"/>
              </p:ext>
            </p:extLst>
          </p:nvPr>
        </p:nvGraphicFramePr>
        <p:xfrm>
          <a:off x="1254897" y="3157538"/>
          <a:ext cx="10515600" cy="149733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3526819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159824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8087161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Aforamento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0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Domínio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área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Proprietário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0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Domínio Útil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Cessionário sob regime de Aforamento;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54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Domínio Direto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União;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983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Domínio Pleno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foreiro tem direito ao domínio pleno caso venha a comprar os 17% da área da União.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4697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76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6F14C3-EDE5-264D-BB5D-D50641EFE41E}"/>
              </a:ext>
            </a:extLst>
          </p:cNvPr>
          <p:cNvSpPr txBox="1">
            <a:spLocks/>
          </p:cNvSpPr>
          <p:nvPr/>
        </p:nvSpPr>
        <p:spPr>
          <a:xfrm>
            <a:off x="1491533" y="3452065"/>
            <a:ext cx="7305916" cy="82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0199E87-9622-5E40-82F0-3F2C29B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7" y="613703"/>
            <a:ext cx="10851895" cy="5885068"/>
          </a:xfrm>
        </p:spPr>
        <p:txBody>
          <a:bodyPr>
            <a:noAutofit/>
          </a:bodyPr>
          <a:lstStyle/>
          <a:p>
            <a:pPr algn="ctr"/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Hipóteses de isenção da taxa de ocupação, do foro e do laudêmio dos imóveis marginais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0" y="6492875"/>
            <a:ext cx="15884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5337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/>
              <a:t>Isenção do pagamento da taxa de ocupação e laudêmio por particulares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lvl="1" algn="just"/>
            <a:r>
              <a:rPr lang="pt-BR" sz="2000" dirty="0"/>
              <a:t>São isentos do pagamento de laudêmio e taxas de ocupação:</a:t>
            </a:r>
          </a:p>
          <a:p>
            <a:pPr lvl="1" algn="just"/>
            <a:endParaRPr lang="pt-BR" sz="2000" dirty="0"/>
          </a:p>
          <a:p>
            <a:pPr lvl="2" algn="just"/>
            <a:r>
              <a:rPr lang="pt-BR" dirty="0"/>
              <a:t>Pessoas físicas consideradas carentes ou de baixa renda, cuja situação econômica não lhes permita pagar esses encargos sem prejuízo do próprio sustento ou de sua família;  Art. 1º, Decreto-Lei nº 1.876/1981</a:t>
            </a:r>
          </a:p>
          <a:p>
            <a:pPr lvl="2" algn="just"/>
            <a:endParaRPr lang="pt-BR" dirty="0"/>
          </a:p>
          <a:p>
            <a:pPr lvl="2" algn="just"/>
            <a:r>
              <a:rPr lang="pt-BR" dirty="0"/>
              <a:t>Pessoas jurídicas sem fins lucrativos que formalmente reconhecidas como entidades beneficentes (CEBAS) ou que realizam ações de salvaguarda de bens culturais no imóvel registrados pelo IPHAN; - Art. 16, Lei nº 13.139/2015</a:t>
            </a:r>
          </a:p>
        </p:txBody>
      </p:sp>
    </p:spTree>
    <p:extLst>
      <p:ext uri="{BB962C8B-B14F-4D97-AF65-F5344CB8AC3E}">
        <p14:creationId xmlns:p14="http://schemas.microsoft.com/office/powerpoint/2010/main" val="1039064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6F14C3-EDE5-264D-BB5D-D50641EFE41E}"/>
              </a:ext>
            </a:extLst>
          </p:cNvPr>
          <p:cNvSpPr txBox="1">
            <a:spLocks/>
          </p:cNvSpPr>
          <p:nvPr/>
        </p:nvSpPr>
        <p:spPr>
          <a:xfrm>
            <a:off x="1491533" y="3452065"/>
            <a:ext cx="7305916" cy="82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0199E87-9622-5E40-82F0-3F2C29B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7" y="613703"/>
            <a:ext cx="10851895" cy="5885068"/>
          </a:xfrm>
        </p:spPr>
        <p:txBody>
          <a:bodyPr>
            <a:noAutofit/>
          </a:bodyPr>
          <a:lstStyle/>
          <a:p>
            <a:pPr algn="ctr"/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Acesso dos Registros de Imóveis na base de dados da SPU para consultas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0" y="6492875"/>
            <a:ext cx="15884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8620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Imóveis Federais cadastrados na SPU:  https://imoveisfederais.planejamento.gov.br/spin-web/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91CE3B-8607-4B61-9FC7-D1D46B79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5762625"/>
            <a:ext cx="1933575" cy="10953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A1AE341-1181-4280-B5FA-13E25B6F9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041" y="1462657"/>
            <a:ext cx="9984736" cy="50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07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6F14C3-EDE5-264D-BB5D-D50641EFE41E}"/>
              </a:ext>
            </a:extLst>
          </p:cNvPr>
          <p:cNvSpPr txBox="1">
            <a:spLocks/>
          </p:cNvSpPr>
          <p:nvPr/>
        </p:nvSpPr>
        <p:spPr>
          <a:xfrm>
            <a:off x="1491533" y="3452065"/>
            <a:ext cx="7305916" cy="82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0199E87-9622-5E40-82F0-3F2C29B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7" y="613703"/>
            <a:ext cx="10851895" cy="5885068"/>
          </a:xfrm>
        </p:spPr>
        <p:txBody>
          <a:bodyPr>
            <a:noAutofit/>
          </a:bodyPr>
          <a:lstStyle/>
          <a:p>
            <a:pPr algn="ctr"/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Declaração sobre Operações Imobiliárias envolvendo Terrenos da União - DOITU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0" y="6492875"/>
            <a:ext cx="15884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614439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dirty="0"/>
              <a:t>Atendimento da SPU </a:t>
            </a:r>
            <a:r>
              <a:rPr lang="pt-BR" sz="3600" dirty="0">
                <a:hlinkClick r:id="rId2"/>
              </a:rPr>
              <a:t>http://www.patrimoniodetodos.gov.br/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VI- Enviar DOITU – Declaração sobre Operações Imobiliárias em Terrenos da União (Exclusivo Cartórios)</a:t>
            </a:r>
          </a:p>
          <a:p>
            <a:pPr marL="0" indent="0" algn="just">
              <a:buNone/>
            </a:pPr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Através deste requerimento, o Cartório envia dados sobre operações imobiliárias anotadas, averbadas, lavradas, matriculadas ou registradas nos Cartórios de Notas, de Registro de Imóveis ou de Títulos e Documentos.</a:t>
            </a: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envio da DOITU é </a:t>
            </a: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obrigatório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para os Cartórios sempre que promoverem operações imobiliárias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que envolvam os terrenos da União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, conforme Art. 2º da Portaria SPU/ME nº 24.218 de 2020 e Art. 3º, § 3º do Decreto-Lei nº 2.398, de 21 de dezembro de 1987.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Há um modelo de planilha no Atendimento Virtual para auxiliar no preenchimento e identificação dos dados obrigatórios, atentando-se aos dados requeridos no Art. 4º da referida Portaria.</a:t>
            </a:r>
          </a:p>
        </p:txBody>
      </p:sp>
    </p:spTree>
    <p:extLst>
      <p:ext uri="{BB962C8B-B14F-4D97-AF65-F5344CB8AC3E}">
        <p14:creationId xmlns:p14="http://schemas.microsoft.com/office/powerpoint/2010/main" val="3123759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Autofit/>
          </a:bodyPr>
          <a:lstStyle/>
          <a:p>
            <a:pPr algn="just"/>
            <a:r>
              <a:rPr lang="pt-BR" sz="40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DOITU – Declaração sobre Operações Imobiliárias em Terrenos da União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Decreto-lei 2.398 - Art. 3</a:t>
            </a:r>
            <a:r>
              <a:rPr lang="pt-BR" sz="180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-A.  Os oficiais deverão informar as operações imobiliárias anotadas, averbadas, lavradas, matriculadas ou registradas nos cartórios de notas ou de registro de imóveis, títulos e documentos que envolvam terrenos da União sob sua responsabilidade, mediante a apresentação de Declaração sobre Operações Imobiliárias em Terrenos da União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Doitu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 em meio magnético, </a:t>
            </a:r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nos termos que serão estabelecidos, até 31 de dezembro de 2020, pela Secretaria do Patrimônio da União (SPU).</a:t>
            </a:r>
          </a:p>
          <a:p>
            <a:pPr algn="just"/>
            <a:endParaRPr lang="pt-B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800" u="sng" dirty="0">
                <a:latin typeface="Arial" panose="020B0604020202020204" pitchFamily="34" charset="0"/>
                <a:cs typeface="Arial" panose="020B0604020202020204" pitchFamily="34" charset="0"/>
              </a:rPr>
              <a:t>Portaria Regulamentadora já publicada: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Portaria SPU/ME nº 24.218 de 2020.</a:t>
            </a:r>
            <a:endParaRPr lang="pt-B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1800" dirty="0"/>
          </a:p>
          <a:p>
            <a:pPr lvl="1" algn="just"/>
            <a:endParaRPr lang="pt-BR" sz="2000" dirty="0"/>
          </a:p>
          <a:p>
            <a:pPr lvl="2" algn="just"/>
            <a:endParaRPr lang="pt-BR" sz="1600" dirty="0"/>
          </a:p>
          <a:p>
            <a:pPr lvl="2"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348746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Autofit/>
          </a:bodyPr>
          <a:lstStyle/>
          <a:p>
            <a:pPr algn="just"/>
            <a:r>
              <a:rPr lang="pt-BR" sz="40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DOITU – Declaração sobre Operações Imobiliárias em Terrenos da União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DOITU deve ser enviada </a:t>
            </a:r>
            <a:r>
              <a:rPr lang="pt-B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até o último dia útil do mês subsequente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ao do lançamento do ato registral nos assentos da serventia (Art. 3º § 4º), sendo facultado o encaminhamento de várias operações imobiliárias distintas na mesma DOITU (Art. 4º  § 4º), desde que indicados todos os dados obrigatórios – Portaria 24.218 de 2020.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Sanção aplicável ao não envio da DOITU ou envio fora do prazo fixado: multa de 0,1% ao mês-calendário ou fração, sobre o valor da operação, limitada a 1% (Art. 6º, § 1º)</a:t>
            </a:r>
          </a:p>
          <a:p>
            <a:pPr lvl="2"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Termo inicial: dia seguinte ao término do prazo originalmente fixado para o envio da DOITU e termo final a data efetiva da entrega, ou, no caso de não apresentado, da lavratura do auto de infração.</a:t>
            </a:r>
          </a:p>
          <a:p>
            <a:pPr lvl="2" algn="just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Reduz-se à metade o valor da multa caso a declaração seja apresentada antes de qualquer procedimento de ofício, e a 75% caso a declaração seja apresentada no prazo fixado em intimação.</a:t>
            </a: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Sanção aplicável ao responsável por apresentar DOITU com incorreções ou omissões: multa de R$ 50,00 por informação inexata, incompleta ou omitida, que será reduzida em 50% caso a retificadora seja apresentada no prazo fixado (Art. 6º, § 2º)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sz="2000" dirty="0"/>
          </a:p>
          <a:p>
            <a:pPr lvl="2" algn="just"/>
            <a:endParaRPr lang="pt-BR" sz="1600" dirty="0"/>
          </a:p>
          <a:p>
            <a:pPr lvl="2"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9611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8A395-E40A-4011-ABA3-E11F3F455C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Bens da União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814000-594A-447D-8263-3A84B1523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Classificação</a:t>
            </a:r>
          </a:p>
          <a:p>
            <a:pPr marL="0" indent="0" fontAlgn="base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Bens de uso comum do povo </a:t>
            </a:r>
          </a:p>
          <a:p>
            <a:pPr algn="just" fontAlgn="base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São aqueles necessários à coletividade e, por isso, seu uso deve estar disponível a todos os cidadãos. Podemos citar como exemplos os rios,  as vias públicas e as praias.</a:t>
            </a:r>
          </a:p>
          <a:p>
            <a:pPr algn="just" fontAlgn="base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Bens de uso especial</a:t>
            </a:r>
          </a:p>
          <a:p>
            <a:pPr algn="just" fontAlgn="base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São os imóveis que se destinam à execução de serviços administrativos ou à prestação de serviços públicos em geral, tais como prédios de repartições públicas. Um prédio onde esteja instalado um hospital público ou uma escola pública também enquadram-se na categoria de bens de uso especial.  Outros exemplos: unidades de conservação, terras indígenas.</a:t>
            </a:r>
          </a:p>
          <a:p>
            <a:pPr marL="0" indent="0" algn="just" fontAlgn="base">
              <a:buNone/>
            </a:pPr>
            <a:b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Bens dominiais</a:t>
            </a:r>
          </a:p>
          <a:p>
            <a:pPr algn="just" fontAlgn="base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Os bens dominiais não têm uma destinação específica, como os anteriores. Por isso, podem ser disponibilizados inclusive para o uso privado, conforme os instrumentos de destinação previstos na legislação. A utilização privada dos bens dominiais da União enseja, no entanto, o pagamento de uma retribuição pecuniária pela utilização privada de um bem que é público. Os recursos gerados dessa forma são conhecidos como receitas patrimoniais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Exemplo: terrenos marginais, nacional interior, terrenos de marinha,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000" indent="0" algn="just">
              <a:buNone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000" indent="0" algn="just">
              <a:buNone/>
            </a:pP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https://www.gov.br/economia/pt-br/assuntos/patrimonio-da-uniao/bens-da-uniao</a:t>
            </a:r>
          </a:p>
        </p:txBody>
      </p:sp>
    </p:spTree>
    <p:extLst>
      <p:ext uri="{BB962C8B-B14F-4D97-AF65-F5344CB8AC3E}">
        <p14:creationId xmlns:p14="http://schemas.microsoft.com/office/powerpoint/2010/main" val="2202789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AF594-8394-4D0D-B5C6-AD5690DF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042" y="321734"/>
            <a:ext cx="10300492" cy="1019133"/>
          </a:xfrm>
        </p:spPr>
        <p:txBody>
          <a:bodyPr>
            <a:noAutofit/>
          </a:bodyPr>
          <a:lstStyle/>
          <a:p>
            <a:pPr algn="just"/>
            <a:r>
              <a:rPr lang="pt-BR" sz="4000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DOITU – Declaração sobre Operações Imobiliárias em Terrenos da União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7643E-7BA4-44D0-9EDA-B37D62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41" y="1782981"/>
            <a:ext cx="9695917" cy="4393982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pt-BR" sz="2000" dirty="0"/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Requerimento será recebido e analisado pela SPU-CGCIG (Coordenação Geral de Cadastro e Informação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Geoespacial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Autoridade sancionadora: Superintendente do Patrimônio da União no Estado;</a:t>
            </a: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Pode ser interposto recurso administrativo contra a decisão do Superintendente para o Secretário de Coordenação e Governança do Patrimônio da União;</a:t>
            </a:r>
          </a:p>
          <a:p>
            <a:pPr lvl="1" algn="just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Em última instância, pode ser interposto recurso administrativo contra a decisão do Secretário da SPU para o Secretário Especial de Desestatização, Desinvestimentos e Mercados do Ministério da Economia.</a:t>
            </a:r>
          </a:p>
          <a:p>
            <a:pPr lvl="1" algn="just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pt-BR" sz="1600" dirty="0"/>
          </a:p>
          <a:p>
            <a:pPr lvl="2" algn="just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76306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736F14C3-EDE5-264D-BB5D-D50641EFE41E}"/>
              </a:ext>
            </a:extLst>
          </p:cNvPr>
          <p:cNvSpPr txBox="1">
            <a:spLocks/>
          </p:cNvSpPr>
          <p:nvPr/>
        </p:nvSpPr>
        <p:spPr>
          <a:xfrm>
            <a:off x="1491533" y="3452065"/>
            <a:ext cx="7305916" cy="827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0199E87-9622-5E40-82F0-3F2C29BC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7" y="509531"/>
            <a:ext cx="10851895" cy="5885068"/>
          </a:xfrm>
        </p:spPr>
        <p:txBody>
          <a:bodyPr>
            <a:noAutofit/>
          </a:bodyPr>
          <a:lstStyle/>
          <a:p>
            <a:pPr algn="ctr"/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Como registrar um requerimento na SPU</a:t>
            </a:r>
            <a:b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</a:br>
            <a:r>
              <a:rPr lang="pt-BR" sz="48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ORIENTAÇÕES DO ÓRGÃO WEBINAR MARÇO 2021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0" y="6492875"/>
            <a:ext cx="1588477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3416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408B7-496A-423A-B616-061088B9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48BBD9-F76A-4B3C-A37B-9CC036E3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533344-5116-48CD-89C1-49826ABE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"/>
            <a:ext cx="12192000" cy="6822579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44498017-240C-4F9C-8FAC-733CF7BC4A52}"/>
              </a:ext>
            </a:extLst>
          </p:cNvPr>
          <p:cNvSpPr/>
          <p:nvPr/>
        </p:nvSpPr>
        <p:spPr>
          <a:xfrm>
            <a:off x="5957582" y="3556576"/>
            <a:ext cx="276836" cy="335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49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B483A-78A7-48A0-9933-45A671CAC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03ED8B-E927-44CE-8E70-6A14C9B87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010C81-87E8-4264-80AB-8DBC16CC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1"/>
            <a:ext cx="12192000" cy="6804837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14DEC2A6-D39D-46C5-87CB-E6A0811873E2}"/>
              </a:ext>
            </a:extLst>
          </p:cNvPr>
          <p:cNvSpPr/>
          <p:nvPr/>
        </p:nvSpPr>
        <p:spPr>
          <a:xfrm>
            <a:off x="5874327" y="1985818"/>
            <a:ext cx="221673" cy="2770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754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29C767A-E389-4AD1-90F9-0BB03F0DC0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6141" y="91440"/>
          <a:ext cx="10539718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38">
                  <a:extLst>
                    <a:ext uri="{9D8B030D-6E8A-4147-A177-3AD203B41FA5}">
                      <a16:colId xmlns:a16="http://schemas.microsoft.com/office/drawing/2014/main" val="264025298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2346205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8443098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139791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78569223"/>
                    </a:ext>
                  </a:extLst>
                </a:gridCol>
              </a:tblGrid>
              <a:tr h="363190">
                <a:tc>
                  <a:txBody>
                    <a:bodyPr/>
                    <a:lstStyle/>
                    <a:p>
                      <a:r>
                        <a:rPr lang="pt-BR" dirty="0"/>
                        <a:t>Requerimento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Requerente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Finalidade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Obrigatoriedade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Produto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05901"/>
                  </a:ext>
                </a:extLst>
              </a:tr>
              <a:tr h="626875">
                <a:tc>
                  <a:txBody>
                    <a:bodyPr/>
                    <a:lstStyle/>
                    <a:p>
                      <a:pPr algn="l"/>
                      <a:r>
                        <a:rPr lang="pt-BR" sz="1200" b="1" u="none" dirty="0"/>
                        <a:t>1- Regularizar Utilização de Imóvel da União para Fins Privados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Ocupante do Imóvel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Criar o cadastro do imóvel na SPU e o respectivo Registro Imobiliário Patrimonial – 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Inscrição de Ocupação do imóvel na SPU;</a:t>
                      </a:r>
                    </a:p>
                    <a:p>
                      <a:pPr algn="l"/>
                      <a:r>
                        <a:rPr lang="pt-BR" sz="1200" dirty="0"/>
                        <a:t>RIP do imóvel na SPU.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99213"/>
                  </a:ext>
                </a:extLst>
              </a:tr>
              <a:tr h="1522411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2- Emitir Certidão de Autorização para Transferência – </a:t>
                      </a:r>
                      <a:r>
                        <a:rPr lang="pt-BR" sz="1200" b="1" u="sng" dirty="0"/>
                        <a:t>CAT</a:t>
                      </a:r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I- Ocupante do Imóvel;</a:t>
                      </a:r>
                    </a:p>
                    <a:p>
                      <a:pPr algn="l"/>
                      <a:r>
                        <a:rPr lang="pt-BR" sz="1200" dirty="0"/>
                        <a:t>II- Adquirente do Imóvel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Autorizar a transferência de imóveis da União nos cartórios competentes, informando que o ocupante realizou o pagamento do laudêmio no caso das transferências onerosas e está regular e adimplente com as taxas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Certidão de Autorização de Transferência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867757"/>
                  </a:ext>
                </a:extLst>
              </a:tr>
              <a:tr h="805982">
                <a:tc>
                  <a:txBody>
                    <a:bodyPr/>
                    <a:lstStyle/>
                    <a:p>
                      <a:pPr algn="l"/>
                      <a:r>
                        <a:rPr lang="pt-BR" sz="1200" b="1" u="none" dirty="0"/>
                        <a:t>3- Emitir Certidões de Imóveis Administrados pela SPU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Ocupante do Imóvel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Para emissão de CND, comprova a regularidade cadastral e quitação das taxas perante a SPU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Não (substituída pela CAT para fins de lavratura e registro)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Certidão Negativa de Débitos Patrimoniais na SPU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60239"/>
                  </a:ext>
                </a:extLst>
              </a:tr>
              <a:tr h="1164197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4- Obter Declaração de Domínio de Imóvel da União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I- Ocupante do imóvel;</a:t>
                      </a:r>
                    </a:p>
                    <a:p>
                      <a:pPr algn="l"/>
                      <a:r>
                        <a:rPr lang="pt-BR" sz="1200" dirty="0"/>
                        <a:t>II- Confrontante do imóvel;</a:t>
                      </a:r>
                    </a:p>
                    <a:p>
                      <a:pPr algn="l"/>
                      <a:r>
                        <a:rPr lang="pt-BR" sz="1200" dirty="0"/>
                        <a:t>III- Cartório de Registro de Imóveis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Obter declaração positiva ou negativa da SPU quanto ao domínio da União sobre imóvel, </a:t>
                      </a:r>
                      <a:r>
                        <a:rPr lang="pt-BR" sz="1200" u="sng" dirty="0"/>
                        <a:t>para fins gerais (pode ser utilizado para georreferenciamento)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SIM nos procedimentos de georreferenciamento dos terrenos marginais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Certidão de Domínio de Imóvel da União (Negativa ou Positiva)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084296"/>
                  </a:ext>
                </a:extLst>
              </a:tr>
              <a:tr h="9850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5- Consulta de </a:t>
                      </a:r>
                      <a:r>
                        <a:rPr lang="pt-BR" sz="1200" b="1" dirty="0" err="1"/>
                        <a:t>Dominialidade</a:t>
                      </a:r>
                      <a:r>
                        <a:rPr lang="pt-BR" sz="1200" b="1" dirty="0"/>
                        <a:t> de Imóvel da União para Fins de Usucapião Extrajudicial (Exclusivo Cartórios)</a:t>
                      </a:r>
                    </a:p>
                    <a:p>
                      <a:pPr algn="l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Cartório de Registro de Imóveis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Obter declaração positiva ou negativa da SPU quanto ao domínio da União sobre imóvel, </a:t>
                      </a:r>
                      <a:r>
                        <a:rPr lang="pt-BR" sz="1200" u="sng" dirty="0"/>
                        <a:t>para fins de processos de Usucapião Extrajudicial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Certidão de Domínio de Imóvel da União (Negativa ou Positiva)</a:t>
                      </a:r>
                    </a:p>
                    <a:p>
                      <a:pPr algn="l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246339"/>
                  </a:ext>
                </a:extLst>
              </a:tr>
              <a:tr h="1164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/>
                        <a:t>6- Enviar DOITU – Declaração sobre Operações Imobiliárias em Terrenos da União (Exclusivo Cartórios)</a:t>
                      </a:r>
                    </a:p>
                    <a:p>
                      <a:pPr algn="l"/>
                      <a:endParaRPr lang="pt-B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Cartório de Registro de Imóveis</a:t>
                      </a:r>
                    </a:p>
                    <a:p>
                      <a:pPr algn="l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Enviar dados sobre quaisquer operações imobiliárias anotadas, averbadas, lavradas, matriculadas ou registradas sobre imóveis de domínio da União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/>
                        <a:t>SIM</a:t>
                      </a:r>
                    </a:p>
                    <a:p>
                      <a:pPr algn="l"/>
                      <a:r>
                        <a:rPr lang="pt-BR" sz="1200" b="1" dirty="0"/>
                        <a:t>Prazo: até o último dia útil do mês subsequente ao lançamento do ato registral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200" dirty="0"/>
                        <a:t>DOITU encaminhada à SPU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67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896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45924F9-5CCB-4291-A58A-6CA9D5B0F292}"/>
              </a:ext>
            </a:extLst>
          </p:cNvPr>
          <p:cNvSpPr/>
          <p:nvPr/>
        </p:nvSpPr>
        <p:spPr>
          <a:xfrm>
            <a:off x="8885382" y="4538294"/>
            <a:ext cx="3306618" cy="23275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ED86C2-7A9F-4D07-9057-92B886CC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078" y="419157"/>
            <a:ext cx="10134369" cy="100255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OBRIGADO</a:t>
            </a:r>
          </a:p>
        </p:txBody>
      </p:sp>
      <p:sp>
        <p:nvSpPr>
          <p:cNvPr id="11" name="Espaço Reservado para Texto 16">
            <a:extLst>
              <a:ext uri="{FF2B5EF4-FFF2-40B4-BE49-F238E27FC236}">
                <a16:creationId xmlns:a16="http://schemas.microsoft.com/office/drawing/2014/main" id="{EEC59245-F068-4C50-82D5-88A2B0EB5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7078" y="3147391"/>
            <a:ext cx="5805140" cy="589748"/>
          </a:xfrm>
        </p:spPr>
        <p:txBody>
          <a:bodyPr rtlCol="0">
            <a:normAutofit fontScale="55000" lnSpcReduction="20000"/>
          </a:bodyPr>
          <a:lstStyle/>
          <a:p>
            <a:pPr lvl="0" rtl="0"/>
            <a:r>
              <a:rPr lang="pt-BR" dirty="0">
                <a:solidFill>
                  <a:schemeClr val="bg1"/>
                </a:solidFill>
              </a:rPr>
              <a:t>E-mail: rosangelapoloni@uol.com.br </a:t>
            </a:r>
          </a:p>
          <a:p>
            <a:pPr lvl="0" rtl="0"/>
            <a:r>
              <a:rPr lang="pt-BR" dirty="0">
                <a:solidFill>
                  <a:schemeClr val="bg1"/>
                </a:solidFill>
                <a:hlinkClick r:id="rId2"/>
              </a:rPr>
              <a:t>www.primeirooficioporto.com.br</a:t>
            </a:r>
            <a:endParaRPr lang="pt-BR" dirty="0">
              <a:solidFill>
                <a:schemeClr val="bg1"/>
              </a:solidFill>
            </a:endParaRPr>
          </a:p>
          <a:p>
            <a:pPr lvl="0" rtl="0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Espaço Reservado para Texto 16">
            <a:extLst>
              <a:ext uri="{FF2B5EF4-FFF2-40B4-BE49-F238E27FC236}">
                <a16:creationId xmlns:a16="http://schemas.microsoft.com/office/drawing/2014/main" id="{C820ED8C-7B89-4E84-8D4A-AA4C51E4D1EA}"/>
              </a:ext>
            </a:extLst>
          </p:cNvPr>
          <p:cNvSpPr txBox="1">
            <a:spLocks/>
          </p:cNvSpPr>
          <p:nvPr/>
        </p:nvSpPr>
        <p:spPr>
          <a:xfrm>
            <a:off x="1667078" y="1934817"/>
            <a:ext cx="6765722" cy="589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Expositor: Rosangela Poloni</a:t>
            </a:r>
          </a:p>
          <a:p>
            <a:r>
              <a:rPr lang="pt-BR" dirty="0">
                <a:solidFill>
                  <a:schemeClr val="bg1"/>
                </a:solidFill>
              </a:rPr>
              <a:t>Material compartilhado pela Secretaria do Patrimônio da União-SPU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687D825-6C80-4CB8-B32E-AA38A4456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03" y="4892586"/>
            <a:ext cx="2034517" cy="203451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DCD0D0E-374B-4273-9F9E-26DD145F2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660" y="5212628"/>
            <a:ext cx="1712787" cy="139443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BDF4C9D-25D7-44ED-A8B4-78DC49916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3970" y="5444780"/>
            <a:ext cx="1646484" cy="9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4CF24-709A-41DC-AFC7-183A2768E0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Bens da União</a:t>
            </a:r>
          </a:p>
        </p:txBody>
      </p:sp>
      <p:pic>
        <p:nvPicPr>
          <p:cNvPr id="4" name="Espaço Reservado para Conteúdo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0A1262F1-03E2-40B2-A305-E226CBFDFB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199" r="255" b="199"/>
          <a:stretch/>
        </p:blipFill>
        <p:spPr>
          <a:xfrm>
            <a:off x="1390490" y="1258349"/>
            <a:ext cx="9087360" cy="5257524"/>
          </a:xfrm>
        </p:spPr>
      </p:pic>
    </p:spTree>
    <p:extLst>
      <p:ext uri="{BB962C8B-B14F-4D97-AF65-F5344CB8AC3E}">
        <p14:creationId xmlns:p14="http://schemas.microsoft.com/office/powerpoint/2010/main" val="195927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58CEB-F03D-4673-BDBD-3E32176AE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138546"/>
            <a:ext cx="10134369" cy="1314484"/>
          </a:xfrm>
        </p:spPr>
        <p:txBody>
          <a:bodyPr/>
          <a:lstStyle/>
          <a:p>
            <a:r>
              <a:rPr lang="pt-BR" sz="4000" dirty="0"/>
              <a:t>Patrimônio Imobiliário da União sob a gestão da SPU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9A0323-73BC-4B57-ADF7-B6DDC0410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SPU é o órgão da Administração Pública Federal direta incumbido de gerenciar esse patrimônio, ressalvadas as competências especiais de gestão imobiliária de demais órgãos da Administração Pública Federal:</a:t>
            </a:r>
          </a:p>
          <a:p>
            <a:pPr marL="792000"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 terras indígenas para a FUNAI; </a:t>
            </a:r>
          </a:p>
          <a:p>
            <a:pPr marL="792000"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 terras rurais arrecadas e demarcadas pelo INCRA; </a:t>
            </a:r>
          </a:p>
          <a:p>
            <a:pPr marL="792000" lvl="1" algn="just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as unidades públicas federais de conservação ambiental para o IBAMA.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1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1BEA2-AFD0-4B6C-9A78-319234D5A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1486" y="2510426"/>
            <a:ext cx="10134369" cy="1837147"/>
          </a:xfrm>
        </p:spPr>
        <p:txBody>
          <a:bodyPr/>
          <a:lstStyle/>
          <a:p>
            <a:pPr algn="ctr"/>
            <a:r>
              <a:rPr lang="pt-BR" sz="5400" dirty="0"/>
              <a:t>Conceito de rio federal e terrenos marginais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5753D8-6962-4207-AF7A-8EE8AC5AF3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6852918" y="926370"/>
            <a:ext cx="5158599" cy="48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12D13-9386-4313-AF7C-F08C7941CA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/>
              <a:t>Terrenos marginais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5103-444E-4E07-A21B-88D2329D1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LEGISLAÇÃO - HISTÓRICO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Lei n.º 1.507, de 26 de setembro de 1867 (Art. 39) </a:t>
            </a: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Decreto n.º 4.105, de 22 de fevereiro de 1868 (Art.1º)</a:t>
            </a: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Decreto n.º 24.643, de 10 de julho de 1934 (Código de Águas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)  </a:t>
            </a:r>
          </a:p>
          <a:p>
            <a:pPr>
              <a:lnSpc>
                <a:spcPct val="100000"/>
              </a:lnSpc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Decreto-lei n.º 9.760, de 05 de setembro de 1946</a:t>
            </a:r>
          </a:p>
          <a:p>
            <a:pPr algn="just">
              <a:lnSpc>
                <a:spcPct val="100000"/>
              </a:lnSpc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“Art. 20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CF/88 -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São bens da União: 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 ....................................................................................................... 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II .......................................................................................................</a:t>
            </a:r>
          </a:p>
          <a:p>
            <a:pPr marL="576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III os lagos, rios e quaisquer  correntes de água em terrenos de seu domínio, ou que banhem mais de um Estado, sirvam de limites com outros países, ou  se estendam a território estrangeiro ou dele provenham, bem como os terrenos marginais e as praias fluviais;”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7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4CFEC-4DBF-49CB-A19C-40C709260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/>
              <a:t>Terrenos marginais 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5A490B-A3AE-478F-B370-4A39D3DA10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457" y="1507067"/>
            <a:ext cx="6166235" cy="41303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  <a:p>
            <a:pPr marL="0" indent="0" algn="just">
              <a:buNone/>
            </a:pPr>
            <a:endParaRPr lang="pt-BR" sz="1800" dirty="0">
              <a:solidFill>
                <a:srgbClr val="0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DL 9760/46:</a:t>
            </a:r>
          </a:p>
          <a:p>
            <a:pPr marL="468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“Art. 1º Incluem-se entre os bens imóveis da União: 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a).................................................................................................. </a:t>
            </a:r>
          </a:p>
          <a:p>
            <a:pPr marL="720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b) os terrenos marginais dos rios navegáveis, em Territórios Federais, se, por qualquer título legítimo, não pertencerem a particulares; </a:t>
            </a:r>
          </a:p>
          <a:p>
            <a:pPr marL="720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c) os terrenos marginais de rios e as ilhas nestes situadas, na faixa de fronteira do território nacional e nas zonas onde se faça sentir a influência das marés;” 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“Art. 4º São terrenos marginais os que banhados pelas correntes navegáveis, fora do alcance das marés, vão até a distância de 15 (quinze) metros, medidos horizontalmente para a parte da terra, contados desde a linha média das enchentes ordinárias.” 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0" algn="just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“Art.  9º É da competência do Serviço do Patrimônio da União (SPU) a determinação da posição das linhas de preamar médio do ano de 1831 e da média das enchentes ordinárias.” </a:t>
            </a:r>
          </a:p>
          <a:p>
            <a:pPr marL="0" indent="0"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Rio federal: situados em terrenos de domínio da União, se estende ou provém de território estrangeiro e banha mais de um estado/divisa estadual (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Art. 20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CF/88 )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08C9F7-ADAA-4EAF-B577-4D520A6CE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21" y="1340867"/>
            <a:ext cx="3416165" cy="49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92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E41A3CC-6F9C-4645-916D-4F2B55108B4F}" vid="{0AD92506-2E38-49B8-A7AD-7953A413407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</TotalTime>
  <Words>4115</Words>
  <Application>Microsoft Office PowerPoint</Application>
  <PresentationFormat>Widescreen</PresentationFormat>
  <Paragraphs>437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Sagona ExtraLight</vt:lpstr>
      <vt:lpstr>Speak Pro</vt:lpstr>
      <vt:lpstr>Tema1</vt:lpstr>
      <vt:lpstr>Rios Federais  EXIGÊNCIA DE CND E CAT doitu </vt:lpstr>
      <vt:lpstr>Bens da União </vt:lpstr>
      <vt:lpstr>Bens da União</vt:lpstr>
      <vt:lpstr>Bens da União</vt:lpstr>
      <vt:lpstr>Bens da União</vt:lpstr>
      <vt:lpstr>Patrimônio Imobiliário da União sob a gestão da SPU</vt:lpstr>
      <vt:lpstr>Conceito de rio federal e terrenos marginais</vt:lpstr>
      <vt:lpstr>Terrenos marginais</vt:lpstr>
      <vt:lpstr>Terrenos marginais </vt:lpstr>
      <vt:lpstr>Terrenos marginais </vt:lpstr>
      <vt:lpstr>Terrenos marginais </vt:lpstr>
      <vt:lpstr>Terrenos marginais </vt:lpstr>
      <vt:lpstr>Terrenos marginais </vt:lpstr>
      <vt:lpstr>Terrenos marginais </vt:lpstr>
      <vt:lpstr>LISTA DOS RIOS FEDERAIS – MATO GROSSO</vt:lpstr>
      <vt:lpstr>LISTA DOS RIOS FEDERAIS – MATO GROSSO</vt:lpstr>
      <vt:lpstr>LISTA DOS RIOS FEDERAIS – MATO GROSSO</vt:lpstr>
      <vt:lpstr>MATRÍCULA COM RIO FEDERAL </vt:lpstr>
      <vt:lpstr>NÚMERO DO RIP</vt:lpstr>
      <vt:lpstr>Obrigatoriedade da CAT/SPU nas transmissões dos imóveis, tanto na lavratura como no registro</vt:lpstr>
      <vt:lpstr>Atendimento da SPU http://www.patrimoniodetodos.gov.br/</vt:lpstr>
      <vt:lpstr>Atendimento da SPU http://www.patrimoniodetodos.gov.br/</vt:lpstr>
      <vt:lpstr>EXEMPLO DE CAT ONEROSA </vt:lpstr>
      <vt:lpstr>EXEMPLO DE CAT NÃO ONEROSA</vt:lpstr>
      <vt:lpstr>EXEMPLO DE CND</vt:lpstr>
      <vt:lpstr>Procedimento para cadastro de imóveis marginais que ainda não possuam o RIP</vt:lpstr>
      <vt:lpstr>Atendimento da SPU http://www.patrimoniodetodos.gov.br/</vt:lpstr>
      <vt:lpstr>Atendimento da SPU http://www.patrimoniodetodos.gov.br/</vt:lpstr>
      <vt:lpstr>Inscrição de Ocupação</vt:lpstr>
      <vt:lpstr>Aforamento</vt:lpstr>
      <vt:lpstr>Aforamento</vt:lpstr>
      <vt:lpstr>Hipóteses de isenção da taxa de ocupação, do foro e do laudêmio dos imóveis marginais</vt:lpstr>
      <vt:lpstr>Isenção do pagamento da taxa de ocupação e laudêmio por particulares</vt:lpstr>
      <vt:lpstr>Acesso dos Registros de Imóveis na base de dados da SPU para consultas</vt:lpstr>
      <vt:lpstr>Imóveis Federais cadastrados na SPU:  https://imoveisfederais.planejamento.gov.br/spin-web/</vt:lpstr>
      <vt:lpstr>Declaração sobre Operações Imobiliárias envolvendo Terrenos da União - DOITU</vt:lpstr>
      <vt:lpstr>Atendimento da SPU http://www.patrimoniodetodos.gov.br/</vt:lpstr>
      <vt:lpstr>DOITU – Declaração sobre Operações Imobiliárias em Terrenos da União</vt:lpstr>
      <vt:lpstr>DOITU – Declaração sobre Operações Imobiliárias em Terrenos da União</vt:lpstr>
      <vt:lpstr>DOITU – Declaração sobre Operações Imobiliárias em Terrenos da União</vt:lpstr>
      <vt:lpstr>Como registrar um requerimento na SPU ORIENTAÇÕES DO ÓRGÃO WEBINAR MARÇO 2021</vt:lpstr>
      <vt:lpstr>Apresentação do PowerPoint</vt:lpstr>
      <vt:lpstr>Apresentação do PowerPoint</vt:lpstr>
      <vt:lpstr>Apresentação do PowerPoint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o título aqui</dc:title>
  <dc:creator>Vinicius Borges de Oliveira</dc:creator>
  <cp:lastModifiedBy>Rosangela Poloni</cp:lastModifiedBy>
  <cp:revision>44</cp:revision>
  <dcterms:created xsi:type="dcterms:W3CDTF">2021-02-18T13:19:11Z</dcterms:created>
  <dcterms:modified xsi:type="dcterms:W3CDTF">2021-04-09T13:32:28Z</dcterms:modified>
</cp:coreProperties>
</file>