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457" r:id="rId3"/>
    <p:sldId id="488" r:id="rId4"/>
    <p:sldId id="489" r:id="rId5"/>
    <p:sldId id="490" r:id="rId6"/>
    <p:sldId id="491" r:id="rId7"/>
    <p:sldId id="493" r:id="rId8"/>
    <p:sldId id="494" r:id="rId9"/>
    <p:sldId id="495" r:id="rId10"/>
    <p:sldId id="507" r:id="rId11"/>
    <p:sldId id="508" r:id="rId12"/>
    <p:sldId id="510" r:id="rId13"/>
    <p:sldId id="509" r:id="rId14"/>
    <p:sldId id="511" r:id="rId15"/>
    <p:sldId id="45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76" d="100"/>
          <a:sy n="76" d="100"/>
        </p:scale>
        <p:origin x="-29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CD862-B206-4CD2-816A-3C9721C8B9B1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7F70-1E44-4707-9901-4773E92FD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70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4F2A0-6D96-4348-BA76-DF969C9212E2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30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89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5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5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1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9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46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8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4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03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CBE70C2-CD75-4DC8-B678-29A5919173BE}" type="datetimeFigureOut">
              <a:rPr lang="pt-BR" smtClean="0"/>
              <a:pPr/>
              <a:t>02/04/2021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CB27FC3-59FA-4166-8133-6B3625F2D3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882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raguai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C38ACC-6708-4751-8DAC-669F316F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917" y="2761982"/>
            <a:ext cx="11471565" cy="1739347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accent5">
                    <a:lumMod val="75000"/>
                  </a:schemeClr>
                </a:solidFill>
              </a:rPr>
              <a:t>Registro civil das pessoas naturais</a:t>
            </a:r>
            <a:endParaRPr lang="pt-BR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BB6A7F2-22C4-4B6A-A2F9-0203B4349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127" y="4675759"/>
            <a:ext cx="9144000" cy="1309255"/>
          </a:xfr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800" smtClean="0">
                <a:solidFill>
                  <a:srgbClr val="002060"/>
                </a:solidFill>
              </a:rPr>
              <a:t>Curso de Capacitação de Iniciação na </a:t>
            </a:r>
          </a:p>
          <a:p>
            <a:r>
              <a:rPr lang="pt-BR" sz="2800" smtClean="0">
                <a:solidFill>
                  <a:srgbClr val="002060"/>
                </a:solidFill>
              </a:rPr>
              <a:t>Atividade Notarial e Registral no Estado de Mato Grosso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7" y="-305496"/>
            <a:ext cx="10058400" cy="31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E2334C-BB97-4929-BE00-05886A4F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90555" y="1874724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75360" y="1937585"/>
            <a:ext cx="9815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rgbClr val="FFFF00"/>
                </a:solidFill>
              </a:rPr>
              <a:t>PROVIMENTO N. </a:t>
            </a:r>
            <a:r>
              <a:rPr lang="pt-BR" sz="4800" dirty="0" smtClean="0">
                <a:solidFill>
                  <a:srgbClr val="FFFF00"/>
                </a:solidFill>
              </a:rPr>
              <a:t>46, </a:t>
            </a:r>
            <a:r>
              <a:rPr lang="pt-BR" sz="4800" dirty="0">
                <a:solidFill>
                  <a:srgbClr val="FFFF00"/>
                </a:solidFill>
              </a:rPr>
              <a:t>DE </a:t>
            </a:r>
            <a:r>
              <a:rPr lang="pt-BR" sz="4800" dirty="0" smtClean="0">
                <a:solidFill>
                  <a:srgbClr val="FFFF00"/>
                </a:solidFill>
              </a:rPr>
              <a:t>16 </a:t>
            </a:r>
            <a:r>
              <a:rPr lang="pt-BR" sz="4800" dirty="0">
                <a:solidFill>
                  <a:srgbClr val="FFFF00"/>
                </a:solidFill>
              </a:rPr>
              <a:t>DE JUNHO DE </a:t>
            </a:r>
            <a:r>
              <a:rPr lang="pt-BR" sz="4800" dirty="0" smtClean="0">
                <a:solidFill>
                  <a:srgbClr val="FFFF00"/>
                </a:solidFill>
              </a:rPr>
              <a:t>2015. </a:t>
            </a:r>
            <a:r>
              <a:rPr lang="pt-BR" sz="4800" dirty="0">
                <a:solidFill>
                  <a:srgbClr val="FFFF00"/>
                </a:solidFill>
              </a:rPr>
              <a:t>Dispõe sobre </a:t>
            </a:r>
            <a:r>
              <a:rPr lang="pt-BR" sz="4800" dirty="0">
                <a:solidFill>
                  <a:srgbClr val="FFFF00"/>
                </a:solidFill>
              </a:rPr>
              <a:t>a </a:t>
            </a:r>
            <a:r>
              <a:rPr lang="pt-BR" sz="4800" dirty="0">
                <a:solidFill>
                  <a:srgbClr val="FFFF00"/>
                </a:solidFill>
              </a:rPr>
              <a:t>Central de Informações de Registro Civil das Pessoas Naturais - CRC</a:t>
            </a:r>
          </a:p>
        </p:txBody>
      </p:sp>
    </p:spTree>
    <p:extLst>
      <p:ext uri="{BB962C8B-B14F-4D97-AF65-F5344CB8AC3E}">
        <p14:creationId xmlns:p14="http://schemas.microsoft.com/office/powerpoint/2010/main" val="40677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E2334C-BB97-4929-BE00-05886A4F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675" y="1124124"/>
            <a:ext cx="107885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Art. 4º – A Central de Informações de Registro Civil </a:t>
            </a:r>
            <a:r>
              <a:rPr lang="pt-BR" sz="2800" dirty="0" smtClean="0"/>
              <a:t>das </a:t>
            </a:r>
            <a:r>
              <a:rPr lang="pt-BR" sz="2800" dirty="0"/>
              <a:t>Pessoas Naturais – CRC será integrada por todos </a:t>
            </a:r>
            <a:r>
              <a:rPr lang="pt-BR" sz="2800" dirty="0" smtClean="0"/>
              <a:t>os </a:t>
            </a:r>
            <a:r>
              <a:rPr lang="pt-BR" sz="2800" dirty="0"/>
              <a:t>Oficiais de Registro Civil das Pessoas Naturais do </a:t>
            </a:r>
            <a:r>
              <a:rPr lang="pt-BR" sz="2800" dirty="0" smtClean="0"/>
              <a:t>Brasil </a:t>
            </a:r>
            <a:r>
              <a:rPr lang="pt-BR" sz="2800" dirty="0"/>
              <a:t>que deverão acessá-la para incluir os dados </a:t>
            </a:r>
            <a:r>
              <a:rPr lang="pt-BR" sz="2800" dirty="0" smtClean="0"/>
              <a:t>específicos</a:t>
            </a:r>
            <a:r>
              <a:rPr lang="pt-BR" sz="2800" dirty="0"/>
              <a:t>, nos termos deste Provimento, observados </a:t>
            </a:r>
            <a:r>
              <a:rPr lang="pt-BR" sz="2800" dirty="0" smtClean="0"/>
              <a:t>os </a:t>
            </a:r>
            <a:r>
              <a:rPr lang="pt-BR" sz="2800" dirty="0"/>
              <a:t>requisitos técnicos fixados pela </a:t>
            </a:r>
            <a:r>
              <a:rPr lang="pt-BR" sz="2800" dirty="0" err="1"/>
              <a:t>Arpen</a:t>
            </a:r>
            <a:r>
              <a:rPr lang="pt-BR" sz="2800" dirty="0"/>
              <a:t>-Brasil.</a:t>
            </a:r>
          </a:p>
          <a:p>
            <a:pPr algn="just"/>
            <a:r>
              <a:rPr lang="pt-BR" sz="2800" dirty="0"/>
              <a:t>1º. A adesão às funcionalidades da Central de </a:t>
            </a:r>
            <a:r>
              <a:rPr lang="pt-BR" sz="2800" dirty="0" smtClean="0"/>
              <a:t>Informações </a:t>
            </a:r>
            <a:r>
              <a:rPr lang="pt-BR" sz="2800" dirty="0"/>
              <a:t>de Registro Civil das Pessoas Naturais – </a:t>
            </a:r>
            <a:r>
              <a:rPr lang="pt-BR" sz="2800" dirty="0" smtClean="0"/>
              <a:t>CRC </a:t>
            </a:r>
            <a:r>
              <a:rPr lang="pt-BR" sz="2800" dirty="0"/>
              <a:t>será feita pelas serventias de todos os Estados da </a:t>
            </a:r>
            <a:r>
              <a:rPr lang="pt-BR" sz="2800" dirty="0" smtClean="0"/>
              <a:t>Federação </a:t>
            </a:r>
            <a:r>
              <a:rPr lang="pt-BR" sz="2800" dirty="0"/>
              <a:t>no prazo máximo de um ano a contar da </a:t>
            </a:r>
            <a:r>
              <a:rPr lang="pt-BR" sz="2800" dirty="0" smtClean="0"/>
              <a:t>vigência </a:t>
            </a:r>
            <a:r>
              <a:rPr lang="pt-BR" sz="2800" dirty="0"/>
              <a:t>deste Provimento, sendo as informações </a:t>
            </a:r>
            <a:r>
              <a:rPr lang="pt-BR" sz="2800" dirty="0" smtClean="0"/>
              <a:t>dessas </a:t>
            </a:r>
            <a:r>
              <a:rPr lang="pt-BR" sz="2800" dirty="0"/>
              <a:t>adesões repassadas pela </a:t>
            </a:r>
            <a:r>
              <a:rPr lang="pt-BR" sz="2800" dirty="0" err="1"/>
              <a:t>Arpen</a:t>
            </a:r>
            <a:r>
              <a:rPr lang="pt-BR" sz="2800" dirty="0"/>
              <a:t>-Brasil à </a:t>
            </a:r>
            <a:r>
              <a:rPr lang="pt-BR" sz="2800" dirty="0" smtClean="0"/>
              <a:t>Corregedoria </a:t>
            </a:r>
            <a:r>
              <a:rPr lang="pt-BR" sz="2800" dirty="0"/>
              <a:t>Nacional de Justiça, com uso do sistema </a:t>
            </a:r>
            <a:r>
              <a:rPr lang="pt-BR" sz="2800" dirty="0" smtClean="0"/>
              <a:t>Justiça </a:t>
            </a:r>
            <a:r>
              <a:rPr lang="pt-BR" sz="2800" dirty="0"/>
              <a:t>Aberta quando disponível.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E2334C-BB97-4929-BE00-05886A4F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68219" y="1874724"/>
            <a:ext cx="1022940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6000" b="1" dirty="0" smtClean="0">
                <a:solidFill>
                  <a:schemeClr val="bg1"/>
                </a:solidFill>
              </a:rPr>
              <a:t>Novas </a:t>
            </a:r>
            <a:r>
              <a:rPr lang="pt-BR" sz="6000" b="1" dirty="0">
                <a:solidFill>
                  <a:schemeClr val="bg1"/>
                </a:solidFill>
              </a:rPr>
              <a:t>Atualizações do SIRC – </a:t>
            </a:r>
            <a:endParaRPr lang="pt-BR" sz="6000" b="1" dirty="0">
              <a:solidFill>
                <a:schemeClr val="bg1"/>
              </a:solidFill>
            </a:endParaRPr>
          </a:p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Sistema </a:t>
            </a:r>
            <a:r>
              <a:rPr lang="pt-BR" sz="6000" b="1" dirty="0">
                <a:solidFill>
                  <a:schemeClr val="bg1"/>
                </a:solidFill>
              </a:rPr>
              <a:t>Nacional de </a:t>
            </a:r>
            <a:endParaRPr lang="pt-BR" sz="6000" b="1" dirty="0">
              <a:solidFill>
                <a:schemeClr val="bg1"/>
              </a:solidFill>
            </a:endParaRPr>
          </a:p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Informações </a:t>
            </a:r>
            <a:r>
              <a:rPr lang="pt-BR" sz="6000" b="1" dirty="0">
                <a:solidFill>
                  <a:schemeClr val="bg1"/>
                </a:solidFill>
              </a:rPr>
              <a:t>do Registro Civil</a:t>
            </a:r>
          </a:p>
        </p:txBody>
      </p:sp>
    </p:spTree>
    <p:extLst>
      <p:ext uri="{BB962C8B-B14F-4D97-AF65-F5344CB8AC3E}">
        <p14:creationId xmlns:p14="http://schemas.microsoft.com/office/powerpoint/2010/main" val="4654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E2334C-BB97-4929-BE00-05886A4F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675" y="1124124"/>
            <a:ext cx="1078850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NOTA TÉCNICA</a:t>
            </a:r>
          </a:p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ARPEN-BRASIL</a:t>
            </a: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CONSIDERANDO o dever de cumprimento da legislação vigente, da Recomendação CNJ </a:t>
            </a:r>
            <a:r>
              <a:rPr lang="pt-BR" sz="1600" dirty="0" err="1">
                <a:solidFill>
                  <a:schemeClr val="bg1"/>
                </a:solidFill>
              </a:rPr>
              <a:t>n.°</a:t>
            </a:r>
            <a:r>
              <a:rPr lang="pt-BR" sz="1600" dirty="0">
                <a:solidFill>
                  <a:schemeClr val="bg1"/>
                </a:solidFill>
              </a:rPr>
              <a:t> 40/2019 e da recente determinação da E. Corregedoria Nacional de Justiça nos autos do Pedido de Providências n.º 0000272-86.2021.2.00.0000;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CONSIDERANDO a entrada em vigor da Lei n.º 13.709/2018 que dispõe sobre o tratamento de dados pessoais, inclusive nos meios digitais, por pessoa natural ou por pessoa jurídica de direito público ou privado, com o objetivo de proteger os direitos fundamentais de liberdade e de privacidade e o livre desenvolvimento da personalidade da pessoa natural;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CONSIDERANDO a necessidade de uniformização de entendimento e devido cumprimento da decisão exarada em referido de Pedido de Providências, a fim de afastar dúvidas de caráter operacional dos Oficiais de Registro Civil das Pessoas Naturais;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CONSIDERANDO que, nos autos do Pedido de Providências n.º 0000272-86.2021.2.00.0000, o CNJ determinou liminarmente: a) a suspensão do compartilhamento de dados pessoais pelos Oficiais de Registro Civil das Pessoas Naturais com o SIRC acerca de </a:t>
            </a:r>
            <a:r>
              <a:rPr lang="pt-BR" sz="1600" dirty="0" err="1">
                <a:solidFill>
                  <a:schemeClr val="bg1"/>
                </a:solidFill>
              </a:rPr>
              <a:t>anotações</a:t>
            </a:r>
            <a:r>
              <a:rPr lang="pt-BR" sz="1600" dirty="0">
                <a:solidFill>
                  <a:schemeClr val="bg1"/>
                </a:solidFill>
              </a:rPr>
              <a:t>, </a:t>
            </a:r>
            <a:r>
              <a:rPr lang="pt-BR" sz="1600" dirty="0" err="1">
                <a:solidFill>
                  <a:schemeClr val="bg1"/>
                </a:solidFill>
              </a:rPr>
              <a:t>averbações</a:t>
            </a:r>
            <a:r>
              <a:rPr lang="pt-BR" sz="1600" dirty="0">
                <a:solidFill>
                  <a:schemeClr val="bg1"/>
                </a:solidFill>
              </a:rPr>
              <a:t> e </a:t>
            </a:r>
            <a:r>
              <a:rPr lang="pt-BR" sz="1600" dirty="0" err="1">
                <a:solidFill>
                  <a:schemeClr val="bg1"/>
                </a:solidFill>
              </a:rPr>
              <a:t>retificações</a:t>
            </a:r>
            <a:r>
              <a:rPr lang="pt-BR" sz="1600" dirty="0">
                <a:solidFill>
                  <a:schemeClr val="bg1"/>
                </a:solidFill>
              </a:rPr>
              <a:t> até ulterior </a:t>
            </a:r>
            <a:r>
              <a:rPr lang="pt-BR" sz="1600" dirty="0" err="1">
                <a:solidFill>
                  <a:schemeClr val="bg1"/>
                </a:solidFill>
              </a:rPr>
              <a:t>normatização</a:t>
            </a:r>
            <a:r>
              <a:rPr lang="pt-BR" sz="1600" dirty="0">
                <a:solidFill>
                  <a:schemeClr val="bg1"/>
                </a:solidFill>
              </a:rPr>
              <a:t> pela E. Corregedoria Nacional de </a:t>
            </a:r>
            <a:r>
              <a:rPr lang="pt-BR" sz="1600" dirty="0" err="1">
                <a:solidFill>
                  <a:schemeClr val="bg1"/>
                </a:solidFill>
              </a:rPr>
              <a:t>Justiça</a:t>
            </a:r>
            <a:r>
              <a:rPr lang="pt-BR" sz="1600" dirty="0">
                <a:solidFill>
                  <a:schemeClr val="bg1"/>
                </a:solidFill>
              </a:rPr>
              <a:t>; e b) a </a:t>
            </a:r>
            <a:r>
              <a:rPr lang="pt-BR" sz="1600" dirty="0" err="1">
                <a:solidFill>
                  <a:schemeClr val="bg1"/>
                </a:solidFill>
              </a:rPr>
              <a:t>vedação</a:t>
            </a:r>
            <a:r>
              <a:rPr lang="pt-BR" sz="1600" dirty="0">
                <a:solidFill>
                  <a:schemeClr val="bg1"/>
                </a:solidFill>
              </a:rPr>
              <a:t> de repasse de </a:t>
            </a:r>
            <a:r>
              <a:rPr lang="pt-BR" sz="1600" dirty="0" err="1">
                <a:solidFill>
                  <a:schemeClr val="bg1"/>
                </a:solidFill>
              </a:rPr>
              <a:t>informações</a:t>
            </a:r>
            <a:r>
              <a:rPr lang="pt-BR" sz="1600" dirty="0">
                <a:solidFill>
                  <a:schemeClr val="bg1"/>
                </a:solidFill>
              </a:rPr>
              <a:t> ao SIRC quanto a registros </a:t>
            </a:r>
            <a:r>
              <a:rPr lang="pt-BR" sz="1600" dirty="0" err="1">
                <a:solidFill>
                  <a:schemeClr val="bg1"/>
                </a:solidFill>
              </a:rPr>
              <a:t>pretéritos</a:t>
            </a:r>
            <a:r>
              <a:rPr lang="pt-BR" sz="1600" dirty="0">
                <a:solidFill>
                  <a:schemeClr val="bg1"/>
                </a:solidFill>
              </a:rPr>
              <a:t>, atualmente exigida pelo Poder Executivo sob o pretexto de cumprimento do disposto no art. 68 da Lei n.º 8.212/1991, no tocante aos dados de </a:t>
            </a:r>
            <a:r>
              <a:rPr lang="pt-BR" sz="1600" dirty="0" err="1">
                <a:solidFill>
                  <a:schemeClr val="bg1"/>
                </a:solidFill>
              </a:rPr>
              <a:t>averbações</a:t>
            </a:r>
            <a:r>
              <a:rPr lang="pt-BR" sz="1600" dirty="0">
                <a:solidFill>
                  <a:schemeClr val="bg1"/>
                </a:solidFill>
              </a:rPr>
              <a:t>, </a:t>
            </a:r>
            <a:r>
              <a:rPr lang="pt-BR" sz="1600" dirty="0" err="1">
                <a:solidFill>
                  <a:schemeClr val="bg1"/>
                </a:solidFill>
              </a:rPr>
              <a:t>anotações</a:t>
            </a:r>
            <a:r>
              <a:rPr lang="pt-BR" sz="1600" dirty="0">
                <a:solidFill>
                  <a:schemeClr val="bg1"/>
                </a:solidFill>
              </a:rPr>
              <a:t> e </a:t>
            </a:r>
            <a:r>
              <a:rPr lang="pt-BR" sz="1600" dirty="0" err="1">
                <a:solidFill>
                  <a:schemeClr val="bg1"/>
                </a:solidFill>
              </a:rPr>
              <a:t>retificações</a:t>
            </a:r>
            <a:r>
              <a:rPr lang="pt-BR" sz="1600" dirty="0">
                <a:solidFill>
                  <a:schemeClr val="bg1"/>
                </a:solidFill>
              </a:rPr>
              <a:t> relativas a atos </a:t>
            </a:r>
            <a:r>
              <a:rPr lang="pt-BR" sz="1600" dirty="0" err="1">
                <a:solidFill>
                  <a:schemeClr val="bg1"/>
                </a:solidFill>
              </a:rPr>
              <a:t>não</a:t>
            </a:r>
            <a:r>
              <a:rPr lang="pt-BR" sz="1600" dirty="0">
                <a:solidFill>
                  <a:schemeClr val="bg1"/>
                </a:solidFill>
              </a:rPr>
              <a:t> integrantes de sua base de dados</a:t>
            </a:r>
            <a:r>
              <a:rPr lang="pt-BR" sz="16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800" dirty="0" smtClean="0"/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E2334C-BB97-4929-BE00-05886A4F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675" y="620784"/>
            <a:ext cx="1078850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</a:rPr>
              <a:t>A ARPEN-BRASIL, pela presente Nota Técnica, orienta seus associados que</a:t>
            </a:r>
            <a:r>
              <a:rPr lang="pt-BR" sz="16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1. em cumprimento à decisão liminar do C. </a:t>
            </a:r>
            <a:r>
              <a:rPr lang="pt-BR" sz="1600" dirty="0">
                <a:solidFill>
                  <a:schemeClr val="bg1"/>
                </a:solidFill>
              </a:rPr>
              <a:t>Conselho Nacional de Justiça no citado Pedido de Providências de n.º 0000272-86.2021.2.00.0000, devem ser enviadas ao SIRC somente as informações previstas em Lei quanto aos registros de nascimentos, natimortos, casamentos e óbitos</a:t>
            </a:r>
            <a:r>
              <a:rPr lang="pt-BR" sz="16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2. </a:t>
            </a:r>
            <a:r>
              <a:rPr lang="pt-BR" sz="1600" dirty="0">
                <a:solidFill>
                  <a:schemeClr val="bg1"/>
                </a:solidFill>
              </a:rPr>
              <a:t>foi suspensa a remessa de informações sobre averbações, anotações e retificações de assentos lavrados após a entrada em vigor da Lei n.º 13.846/2019</a:t>
            </a:r>
            <a:r>
              <a:rPr lang="pt-BR" sz="16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3. restou vedado o repasse de </a:t>
            </a:r>
            <a:r>
              <a:rPr lang="pt-BR" sz="1600" dirty="0" err="1">
                <a:solidFill>
                  <a:schemeClr val="bg1"/>
                </a:solidFill>
              </a:rPr>
              <a:t>informações</a:t>
            </a:r>
            <a:r>
              <a:rPr lang="pt-BR" sz="1600" dirty="0">
                <a:solidFill>
                  <a:schemeClr val="bg1"/>
                </a:solidFill>
              </a:rPr>
              <a:t> ao SIRC quanto a registros </a:t>
            </a:r>
            <a:r>
              <a:rPr lang="pt-BR" sz="1600" dirty="0" err="1">
                <a:solidFill>
                  <a:schemeClr val="bg1"/>
                </a:solidFill>
              </a:rPr>
              <a:t>pretéritos</a:t>
            </a:r>
            <a:r>
              <a:rPr lang="pt-BR" sz="1600" dirty="0">
                <a:solidFill>
                  <a:schemeClr val="bg1"/>
                </a:solidFill>
              </a:rPr>
              <a:t> atualmente exigido pelo Poder Executivo sob o pretexto de cumprimento de averbações, anotações e retificações a eles relativos</a:t>
            </a:r>
            <a:r>
              <a:rPr lang="pt-BR" sz="16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4. o envio de informações realizado pelos Oficiais diretamente ao SIRC não exclui o dever de cumprimento do disposto nos </a:t>
            </a:r>
            <a:r>
              <a:rPr lang="pt-BR" sz="1600" dirty="0" err="1">
                <a:solidFill>
                  <a:schemeClr val="bg1"/>
                </a:solidFill>
              </a:rPr>
              <a:t>arts</a:t>
            </a:r>
            <a:r>
              <a:rPr lang="pt-BR" sz="1600" dirty="0">
                <a:solidFill>
                  <a:schemeClr val="bg1"/>
                </a:solidFill>
              </a:rPr>
              <a:t>. </a:t>
            </a:r>
            <a:r>
              <a:rPr lang="pt-BR" sz="1600" dirty="0">
                <a:solidFill>
                  <a:schemeClr val="bg1"/>
                </a:solidFill>
              </a:rPr>
              <a:t>6º e 7º do Provimento CNJ n.º 46/2015 quanto à Central de Informações de Registro Civil das Pessoas Naturais – CRC</a:t>
            </a:r>
            <a:r>
              <a:rPr lang="pt-BR" sz="16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5. atendidos os padrões técnicos e de segurança, o envio de informações ao SIRC poderá se dar por intermédio da Central de Informações de Registro Civil das Pessoas Naturais – CRC, nos termos do parágrafo único do art. </a:t>
            </a:r>
            <a:r>
              <a:rPr lang="pt-BR" sz="1600" dirty="0">
                <a:solidFill>
                  <a:schemeClr val="bg1"/>
                </a:solidFill>
              </a:rPr>
              <a:t>1º do Provimento CNJ n.º 46/2015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Brasília, 2 de fevereiro de 2021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/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ARPEN-BRASIL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Diretoria </a:t>
            </a:r>
            <a:r>
              <a:rPr lang="pt-BR" sz="1600" dirty="0" smtClean="0">
                <a:solidFill>
                  <a:schemeClr val="bg1"/>
                </a:solidFill>
              </a:rPr>
              <a:t>Executiva</a:t>
            </a:r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/>
            </a:r>
            <a:br>
              <a:rPr lang="pt-BR" sz="1100" dirty="0"/>
            </a:br>
            <a:r>
              <a:rPr lang="pt-BR" sz="2800" dirty="0" smtClean="0"/>
              <a:t>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0530" y="3618079"/>
            <a:ext cx="5625478" cy="1458482"/>
          </a:xfrm>
        </p:spPr>
        <p:txBody>
          <a:bodyPr>
            <a:normAutofit/>
          </a:bodyPr>
          <a:lstStyle/>
          <a:p>
            <a:pPr lvl="0" fontAlgn="base"/>
            <a:r>
              <a:rPr lang="pt-BR" sz="2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Rogério campos </a:t>
            </a:r>
            <a:r>
              <a:rPr lang="pt-BR" sz="24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ferreira</a:t>
            </a:r>
            <a:r>
              <a:rPr lang="pt-BR" sz="1050" b="1" dirty="0">
                <a:solidFill>
                  <a:schemeClr val="tx1"/>
                </a:solidFill>
              </a:rPr>
              <a:t/>
            </a:r>
            <a:br>
              <a:rPr lang="pt-BR" sz="1050" b="1" dirty="0">
                <a:solidFill>
                  <a:schemeClr val="tx1"/>
                </a:solidFill>
              </a:rPr>
            </a:br>
            <a:r>
              <a:rPr lang="pt-BR" sz="1238" b="1" dirty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pt-BR" sz="1238" b="1" dirty="0">
                <a:solidFill>
                  <a:schemeClr val="accent4">
                    <a:lumMod val="10000"/>
                  </a:schemeClr>
                </a:solidFill>
              </a:rPr>
            </a:br>
            <a:endParaRPr lang="pt-BR" sz="1238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530" y="4502458"/>
            <a:ext cx="4955501" cy="14584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smtClean="0">
                <a:latin typeface="Arial"/>
                <a:cs typeface="Arial"/>
                <a:hlinkClick r:id="rId3"/>
              </a:rPr>
              <a:t>araguaia</a:t>
            </a:r>
            <a:r>
              <a:rPr lang="en-US" sz="1600" dirty="0" smtClean="0">
                <a:effectLst/>
                <a:latin typeface="Arial"/>
                <a:cs typeface="Arial"/>
                <a:hlinkClick r:id="rId3"/>
              </a:rPr>
              <a:t>@gmail.com</a:t>
            </a:r>
            <a:endParaRPr lang="en-US" sz="1600" dirty="0">
              <a:effectLst/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1600" b="1" dirty="0">
              <a:effectLst/>
              <a:latin typeface="Arial"/>
              <a:cs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7BF0737-0B5E-400F-ABAC-5F116FC81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15" y="213747"/>
            <a:ext cx="1672169" cy="1364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5" y="2184153"/>
            <a:ext cx="2724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8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A8345C4-3BFC-4689-8839-9742650B6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F62790A-AC16-4408-B44E-000764D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Registro civil das pessoas naturais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88CAEA2-F1DF-442B-A659-B6B3E0499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581" y="6354810"/>
            <a:ext cx="599292" cy="4890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" y="2869033"/>
            <a:ext cx="12188774" cy="20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F782B64-74F7-4437-AB9A-9BB93A880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548543" y="2506103"/>
            <a:ext cx="48770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>
                <a:solidFill>
                  <a:srgbClr val="002060"/>
                </a:solidFill>
              </a:rPr>
              <a:t>Paternidade </a:t>
            </a:r>
            <a:r>
              <a:rPr lang="pt-BR" sz="7200" dirty="0" err="1">
                <a:solidFill>
                  <a:srgbClr val="002060"/>
                </a:solidFill>
              </a:rPr>
              <a:t>Socioafetiva</a:t>
            </a:r>
            <a:endParaRPr lang="pt-BR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24D1D23-C130-47F0-9488-37B4500BC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29985" y="951934"/>
            <a:ext cx="10263835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600" dirty="0" smtClean="0">
                <a:solidFill>
                  <a:srgbClr val="FFFF00"/>
                </a:solidFill>
              </a:rPr>
              <a:t>Provimento n. 63 </a:t>
            </a:r>
          </a:p>
          <a:p>
            <a:pPr algn="ctr"/>
            <a:r>
              <a:rPr lang="pt-BR" sz="6600" dirty="0" smtClean="0">
                <a:solidFill>
                  <a:srgbClr val="FFFF00"/>
                </a:solidFill>
              </a:rPr>
              <a:t>de 14 de novembro de 2017, </a:t>
            </a:r>
          </a:p>
          <a:p>
            <a:pPr algn="ctr"/>
            <a:r>
              <a:rPr lang="pt-BR" sz="6600" dirty="0" smtClean="0">
                <a:solidFill>
                  <a:srgbClr val="FFFF00"/>
                </a:solidFill>
              </a:rPr>
              <a:t>alterado </a:t>
            </a:r>
            <a:r>
              <a:rPr lang="pt-BR" sz="6600" dirty="0">
                <a:solidFill>
                  <a:srgbClr val="FFFF00"/>
                </a:solidFill>
              </a:rPr>
              <a:t>pelo </a:t>
            </a:r>
            <a:r>
              <a:rPr lang="pt-BR" sz="6600" dirty="0" smtClean="0">
                <a:solidFill>
                  <a:srgbClr val="FFFF00"/>
                </a:solidFill>
              </a:rPr>
              <a:t>Provimento </a:t>
            </a:r>
          </a:p>
          <a:p>
            <a:pPr algn="ctr"/>
            <a:r>
              <a:rPr lang="pt-BR" sz="6600" dirty="0" smtClean="0">
                <a:solidFill>
                  <a:srgbClr val="FFFF00"/>
                </a:solidFill>
              </a:rPr>
              <a:t>Nº </a:t>
            </a:r>
            <a:r>
              <a:rPr lang="pt-BR" sz="6600" dirty="0">
                <a:solidFill>
                  <a:srgbClr val="FFFF00"/>
                </a:solidFill>
              </a:rPr>
              <a:t>83 de </a:t>
            </a:r>
            <a:r>
              <a:rPr lang="pt-BR" sz="6600" dirty="0" smtClean="0">
                <a:solidFill>
                  <a:srgbClr val="FFFF00"/>
                </a:solidFill>
              </a:rPr>
              <a:t>14/08/2019 do</a:t>
            </a:r>
          </a:p>
          <a:p>
            <a:pPr algn="ctr"/>
            <a:r>
              <a:rPr lang="pt-BR" sz="6600" dirty="0" smtClean="0">
                <a:solidFill>
                  <a:srgbClr val="FFFF00"/>
                </a:solidFill>
              </a:rPr>
              <a:t>Conselho Nacional de Justiça</a:t>
            </a:r>
            <a:endParaRPr lang="pt-BR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E15E370-FF2C-4729-B269-7533FE8F6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81" y="903377"/>
            <a:ext cx="42354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46168" y="297944"/>
            <a:ext cx="3499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Anexo VI do Prov. 63/2017</a:t>
            </a:r>
            <a:endParaRPr lang="pt-BR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5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CDC6B7A-A36B-4AA9-B1AA-CA1A09D06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604660" y="2086654"/>
            <a:ext cx="87620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7200" b="1" dirty="0">
                <a:solidFill>
                  <a:schemeClr val="bg1"/>
                </a:solidFill>
              </a:rPr>
              <a:t>Alteração de Nome e </a:t>
            </a:r>
            <a:endParaRPr lang="pt-BR" sz="7200" b="1" dirty="0" smtClean="0">
              <a:solidFill>
                <a:schemeClr val="bg1"/>
              </a:solidFill>
            </a:endParaRPr>
          </a:p>
          <a:p>
            <a:pPr lvl="0"/>
            <a:r>
              <a:rPr lang="pt-BR" sz="7200" b="1" dirty="0" smtClean="0">
                <a:solidFill>
                  <a:schemeClr val="bg1"/>
                </a:solidFill>
              </a:rPr>
              <a:t>Sexo </a:t>
            </a:r>
            <a:r>
              <a:rPr lang="pt-BR" sz="7200" b="1" dirty="0">
                <a:solidFill>
                  <a:schemeClr val="bg1"/>
                </a:solidFill>
              </a:rPr>
              <a:t>no Registro Civil</a:t>
            </a:r>
            <a:endParaRPr lang="pt-B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7D74871-27CB-4B13-8981-9EDCE92D5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99624" y="905739"/>
            <a:ext cx="98151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solidFill>
                  <a:srgbClr val="FFFF00"/>
                </a:solidFill>
              </a:rPr>
              <a:t>PROVIMENTO N. 73, DE 28 DE JUNHO DE 2018. Dispõe sobre a averbação da alteração do prenome e do gênero nos assentos de nascimento e casamento de pessoa </a:t>
            </a:r>
            <a:r>
              <a:rPr lang="pt-BR" sz="4800" dirty="0" err="1">
                <a:solidFill>
                  <a:srgbClr val="FFFF00"/>
                </a:solidFill>
              </a:rPr>
              <a:t>transgênerono</a:t>
            </a:r>
            <a:r>
              <a:rPr lang="pt-BR" sz="4800" dirty="0">
                <a:solidFill>
                  <a:srgbClr val="FFFF00"/>
                </a:solidFill>
              </a:rPr>
              <a:t> Registro Civil das Pessoas Naturais (RCPN)</a:t>
            </a:r>
          </a:p>
        </p:txBody>
      </p:sp>
    </p:spTree>
    <p:extLst>
      <p:ext uri="{BB962C8B-B14F-4D97-AF65-F5344CB8AC3E}">
        <p14:creationId xmlns:p14="http://schemas.microsoft.com/office/powerpoint/2010/main" val="4310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7431E05-DC27-4685-B47F-B3E9D921E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9174" y="16778"/>
            <a:ext cx="1093085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SR. OFICIAL DE REGISTRO CIVIL DAS PESSOAS NATURAIS DO MUNICÍPIO DE ...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REQUERENTE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Nome civil completo, nacionalidade, naturalidade, data e local do nascimento, estado civil, profissão, RG, CPF, endereço completo, telefone, endereço eletrônico.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II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REQUERIMENTO: Visto que o gênero que consta em meu registro de nascimento não coincide com minha identidade </a:t>
            </a: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autopercebida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 vivida, solicito que seja averbada a alteração do sexo para (masculino ou feminino), bem como seja alterado o prenome para...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III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DECLARAÇÕES SOB AS PENAS DA LEI Declaro que não possuo passaporte, identificação civil nacional (ICN) ou registro geral de identidade (RG) emitido em outra unidade da Federação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OU</a:t>
            </a:r>
          </a:p>
          <a:p>
            <a:pPr algn="just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Declaro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 possuo o Passaporte n. ...., ICN n. .... e RG n. ... Estou ciente de que não será admitida outra alteração de sexo e prenome por este procedimento diretamente no registro civil, resguardada a via administrativa perante o juiz corregedor permanente. Estou ciente de que deverei providenciar a alteração nos demais registros que digam respeito, direta ou indiretamente, a minha pessoa e nos documentos pessoais. Declaro que não sou parte em ação judicial em trâmite sobre identidade de gênero (ou Declaro que o pedido que estava em trâmite na via judicial foi arquivado, conforme certidão anexa.) </a:t>
            </a: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IV 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 FUNDAMENTO JURÍDICO O presente requerimento está fundamentado no princípio da dignidade da pessoa humana, no art. 58 da Lei n. 6.015/1973, interpretado pelo Supremo Tribunal Federal no julgamento da ADI n. 4.275, e no Provimento CN-CNJ n. 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73/2018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Por ser verdade, firmo o presente termo. Local e data. Assinatura do requerente CERTIFICO E DOU FÉ que a assinatura supra foi lançada em minha presença. Local e data. Carimbo e assinatura do cartório </a:t>
            </a:r>
          </a:p>
        </p:txBody>
      </p:sp>
    </p:spTree>
    <p:extLst>
      <p:ext uri="{BB962C8B-B14F-4D97-AF65-F5344CB8AC3E}">
        <p14:creationId xmlns:p14="http://schemas.microsoft.com/office/powerpoint/2010/main" val="22637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9E2334C-BB97-4929-BE00-05886A4F8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81" y="6202410"/>
            <a:ext cx="599292" cy="4890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8376" y="1874724"/>
            <a:ext cx="1118908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6000" b="1" dirty="0">
                <a:solidFill>
                  <a:schemeClr val="bg1"/>
                </a:solidFill>
              </a:rPr>
              <a:t>A Importância de </a:t>
            </a:r>
            <a:endParaRPr lang="pt-BR" sz="6000" b="1" dirty="0" smtClean="0">
              <a:solidFill>
                <a:schemeClr val="bg1"/>
              </a:solidFill>
            </a:endParaRPr>
          </a:p>
          <a:p>
            <a:pPr lvl="0" algn="ctr"/>
            <a:r>
              <a:rPr lang="pt-BR" sz="6000" b="1" dirty="0" smtClean="0">
                <a:solidFill>
                  <a:schemeClr val="bg1"/>
                </a:solidFill>
              </a:rPr>
              <a:t>Utilizar </a:t>
            </a:r>
            <a:r>
              <a:rPr lang="pt-BR" sz="6000" b="1" dirty="0">
                <a:solidFill>
                  <a:schemeClr val="bg1"/>
                </a:solidFill>
              </a:rPr>
              <a:t>a </a:t>
            </a:r>
            <a:r>
              <a:rPr lang="pt-BR" sz="6000" b="1" dirty="0" smtClean="0">
                <a:solidFill>
                  <a:schemeClr val="bg1"/>
                </a:solidFill>
              </a:rPr>
              <a:t>CRC </a:t>
            </a:r>
            <a:r>
              <a:rPr lang="pt-BR" sz="6000" b="1" dirty="0">
                <a:solidFill>
                  <a:schemeClr val="bg1"/>
                </a:solidFill>
              </a:rPr>
              <a:t>– </a:t>
            </a:r>
            <a:endParaRPr lang="pt-BR" sz="6000" b="1" dirty="0" smtClean="0">
              <a:solidFill>
                <a:schemeClr val="bg1"/>
              </a:solidFill>
            </a:endParaRPr>
          </a:p>
          <a:p>
            <a:pPr lvl="0" algn="ctr"/>
            <a:r>
              <a:rPr lang="pt-BR" sz="6000" b="1" dirty="0" smtClean="0">
                <a:solidFill>
                  <a:schemeClr val="bg1"/>
                </a:solidFill>
              </a:rPr>
              <a:t>Central </a:t>
            </a:r>
            <a:r>
              <a:rPr lang="pt-BR" sz="6000" b="1" dirty="0">
                <a:solidFill>
                  <a:schemeClr val="bg1"/>
                </a:solidFill>
              </a:rPr>
              <a:t>Nacional do Registro Civil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Em Tir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Em Tira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2340</TotalTime>
  <Words>618</Words>
  <Application>Microsoft Office PowerPoint</Application>
  <PresentationFormat>Personalizar</PresentationFormat>
  <Paragraphs>49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Em Tiras</vt:lpstr>
      <vt:lpstr>Registro civil das pessoas naturais</vt:lpstr>
      <vt:lpstr>Registro civil das pessoas naturais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Rogério campos ferreira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Rogério Campos Ferreira</cp:lastModifiedBy>
  <cp:revision>68</cp:revision>
  <dcterms:created xsi:type="dcterms:W3CDTF">2020-09-22T12:53:09Z</dcterms:created>
  <dcterms:modified xsi:type="dcterms:W3CDTF">2021-04-03T14:49:12Z</dcterms:modified>
</cp:coreProperties>
</file>