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17" r:id="rId14"/>
    <p:sldMasterId id="2147483830" r:id="rId15"/>
    <p:sldMasterId id="2147483843" r:id="rId16"/>
    <p:sldMasterId id="2147483856" r:id="rId17"/>
    <p:sldMasterId id="2147483869" r:id="rId18"/>
    <p:sldMasterId id="2147483882" r:id="rId19"/>
    <p:sldMasterId id="2147483895" r:id="rId20"/>
    <p:sldMasterId id="2147483908" r:id="rId21"/>
    <p:sldMasterId id="2147483921" r:id="rId22"/>
    <p:sldMasterId id="2147483934" r:id="rId23"/>
    <p:sldMasterId id="2147483947" r:id="rId24"/>
  </p:sldMasterIdLst>
  <p:notesMasterIdLst>
    <p:notesMasterId r:id="rId120"/>
  </p:notesMasterIdLst>
  <p:sldIdLst>
    <p:sldId id="256" r:id="rId25"/>
    <p:sldId id="259" r:id="rId26"/>
    <p:sldId id="257" r:id="rId27"/>
    <p:sldId id="258" r:id="rId28"/>
    <p:sldId id="339" r:id="rId29"/>
    <p:sldId id="260" r:id="rId30"/>
    <p:sldId id="261" r:id="rId31"/>
    <p:sldId id="262" r:id="rId32"/>
    <p:sldId id="263" r:id="rId33"/>
    <p:sldId id="264" r:id="rId34"/>
    <p:sldId id="343" r:id="rId35"/>
    <p:sldId id="265" r:id="rId36"/>
    <p:sldId id="342" r:id="rId37"/>
    <p:sldId id="266" r:id="rId38"/>
    <p:sldId id="267" r:id="rId39"/>
    <p:sldId id="268" r:id="rId40"/>
    <p:sldId id="344" r:id="rId41"/>
    <p:sldId id="270" r:id="rId42"/>
    <p:sldId id="271" r:id="rId43"/>
    <p:sldId id="273" r:id="rId44"/>
    <p:sldId id="274" r:id="rId45"/>
    <p:sldId id="275" r:id="rId46"/>
    <p:sldId id="276" r:id="rId47"/>
    <p:sldId id="277" r:id="rId48"/>
    <p:sldId id="278" r:id="rId49"/>
    <p:sldId id="279" r:id="rId50"/>
    <p:sldId id="338" r:id="rId51"/>
    <p:sldId id="280" r:id="rId52"/>
    <p:sldId id="281" r:id="rId53"/>
    <p:sldId id="282" r:id="rId54"/>
    <p:sldId id="283" r:id="rId55"/>
    <p:sldId id="352" r:id="rId56"/>
    <p:sldId id="284" r:id="rId57"/>
    <p:sldId id="285" r:id="rId58"/>
    <p:sldId id="346" r:id="rId59"/>
    <p:sldId id="286" r:id="rId60"/>
    <p:sldId id="345" r:id="rId61"/>
    <p:sldId id="287" r:id="rId62"/>
    <p:sldId id="340" r:id="rId63"/>
    <p:sldId id="288" r:id="rId64"/>
    <p:sldId id="289" r:id="rId65"/>
    <p:sldId id="290" r:id="rId66"/>
    <p:sldId id="291" r:id="rId67"/>
    <p:sldId id="292" r:id="rId68"/>
    <p:sldId id="347" r:id="rId69"/>
    <p:sldId id="293" r:id="rId70"/>
    <p:sldId id="294" r:id="rId71"/>
    <p:sldId id="295" r:id="rId72"/>
    <p:sldId id="296" r:id="rId73"/>
    <p:sldId id="297" r:id="rId74"/>
    <p:sldId id="298" r:id="rId75"/>
    <p:sldId id="349" r:id="rId76"/>
    <p:sldId id="350" r:id="rId77"/>
    <p:sldId id="355" r:id="rId78"/>
    <p:sldId id="354" r:id="rId79"/>
    <p:sldId id="341" r:id="rId80"/>
    <p:sldId id="300" r:id="rId81"/>
    <p:sldId id="301" r:id="rId82"/>
    <p:sldId id="302" r:id="rId83"/>
    <p:sldId id="303" r:id="rId84"/>
    <p:sldId id="304" r:id="rId85"/>
    <p:sldId id="305" r:id="rId86"/>
    <p:sldId id="306" r:id="rId87"/>
    <p:sldId id="356" r:id="rId88"/>
    <p:sldId id="308" r:id="rId89"/>
    <p:sldId id="309" r:id="rId90"/>
    <p:sldId id="357" r:id="rId91"/>
    <p:sldId id="310" r:id="rId92"/>
    <p:sldId id="311" r:id="rId93"/>
    <p:sldId id="312" r:id="rId94"/>
    <p:sldId id="313" r:id="rId95"/>
    <p:sldId id="314" r:id="rId96"/>
    <p:sldId id="315" r:id="rId97"/>
    <p:sldId id="316" r:id="rId98"/>
    <p:sldId id="317" r:id="rId99"/>
    <p:sldId id="318" r:id="rId100"/>
    <p:sldId id="319" r:id="rId101"/>
    <p:sldId id="320" r:id="rId102"/>
    <p:sldId id="321" r:id="rId103"/>
    <p:sldId id="322" r:id="rId104"/>
    <p:sldId id="323" r:id="rId105"/>
    <p:sldId id="324" r:id="rId106"/>
    <p:sldId id="325" r:id="rId107"/>
    <p:sldId id="299" r:id="rId108"/>
    <p:sldId id="326" r:id="rId109"/>
    <p:sldId id="327" r:id="rId110"/>
    <p:sldId id="328" r:id="rId111"/>
    <p:sldId id="329" r:id="rId112"/>
    <p:sldId id="330" r:id="rId113"/>
    <p:sldId id="331" r:id="rId114"/>
    <p:sldId id="332" r:id="rId115"/>
    <p:sldId id="333" r:id="rId116"/>
    <p:sldId id="334" r:id="rId117"/>
    <p:sldId id="335" r:id="rId118"/>
    <p:sldId id="336" r:id="rId11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497"/>
    <a:srgbClr val="EDD55D"/>
    <a:srgbClr val="FF99FF"/>
    <a:srgbClr val="FFFF99"/>
    <a:srgbClr val="99FF66"/>
    <a:srgbClr val="FF7C80"/>
    <a:srgbClr val="008000"/>
    <a:srgbClr val="FFAA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com Tema 1 - Ênfas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Estilo com Tema 2 - Ênfas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slide" Target="slides/slide7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13" Type="http://schemas.openxmlformats.org/officeDocument/2006/relationships/slide" Target="slides/slide89.xml"/><Relationship Id="rId118"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slide" Target="slides/slide84.xml"/><Relationship Id="rId116" Type="http://schemas.openxmlformats.org/officeDocument/2006/relationships/slide" Target="slides/slide92.xml"/><Relationship Id="rId124"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4-01T11:53:43" idx="2">
    <p:pos x="0" y="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4-01T11:53:43" idx="3">
    <p:pos x="0" y="0"/>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1-04-01T11:53:43" idx="4">
    <p:pos x="0" y="0"/>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1-04-01T11:53:43" idx="5">
    <p:pos x="0" y="0"/>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11EE3-9591-4408-9A34-EE5D3F256A5C}" type="doc">
      <dgm:prSet loTypeId="urn:microsoft.com/office/officeart/2005/8/layout/hProcess9" loCatId="process" qsTypeId="urn:microsoft.com/office/officeart/2005/8/quickstyle/simple1" qsCatId="simple" csTypeId="urn:microsoft.com/office/officeart/2005/8/colors/accent1_2" csCatId="accent1" phldr="1"/>
      <dgm:spPr/>
    </dgm:pt>
    <dgm:pt modelId="{5D628894-56D1-4917-9E00-21E985FAF264}">
      <dgm:prSet phldrT="[Texto]"/>
      <dgm:spPr/>
      <dgm:t>
        <a:bodyPr/>
        <a:lstStyle/>
        <a:p>
          <a:r>
            <a:rPr lang="pt-BR" dirty="0">
              <a:solidFill>
                <a:schemeClr val="tx1"/>
              </a:solidFill>
            </a:rPr>
            <a:t>DIAMANTINO</a:t>
          </a:r>
        </a:p>
      </dgm:t>
    </dgm:pt>
    <dgm:pt modelId="{1ADBD708-86A6-43AE-B30E-80405F9C8EA5}" type="parTrans" cxnId="{BD44CCA3-DE5E-407F-81D0-33E1BF5C7F32}">
      <dgm:prSet/>
      <dgm:spPr/>
      <dgm:t>
        <a:bodyPr/>
        <a:lstStyle/>
        <a:p>
          <a:endParaRPr lang="pt-BR"/>
        </a:p>
      </dgm:t>
    </dgm:pt>
    <dgm:pt modelId="{0B0CF54A-B48C-4FA3-9A34-BD9EF19B2804}" type="sibTrans" cxnId="{BD44CCA3-DE5E-407F-81D0-33E1BF5C7F32}">
      <dgm:prSet/>
      <dgm:spPr/>
      <dgm:t>
        <a:bodyPr/>
        <a:lstStyle/>
        <a:p>
          <a:endParaRPr lang="pt-BR"/>
        </a:p>
      </dgm:t>
    </dgm:pt>
    <dgm:pt modelId="{D5922D8F-E494-4FF8-B095-ED21DD402BF5}">
      <dgm:prSet phldrT="[Texto]"/>
      <dgm:spPr/>
      <dgm:t>
        <a:bodyPr/>
        <a:lstStyle/>
        <a:p>
          <a:r>
            <a:rPr lang="pt-BR" dirty="0">
              <a:solidFill>
                <a:schemeClr val="tx1"/>
              </a:solidFill>
            </a:rPr>
            <a:t>PORTO DOS GAÚCHOS</a:t>
          </a:r>
        </a:p>
      </dgm:t>
    </dgm:pt>
    <dgm:pt modelId="{5B0F5F38-22CE-408F-9B54-69B3A89FE866}" type="parTrans" cxnId="{B6BE5E31-09EF-4DFD-8D1E-991ADF262A9C}">
      <dgm:prSet/>
      <dgm:spPr/>
      <dgm:t>
        <a:bodyPr/>
        <a:lstStyle/>
        <a:p>
          <a:endParaRPr lang="pt-BR"/>
        </a:p>
      </dgm:t>
    </dgm:pt>
    <dgm:pt modelId="{4EF6E2B6-736C-4CB2-AF72-B5C18FB0FF1A}" type="sibTrans" cxnId="{B6BE5E31-09EF-4DFD-8D1E-991ADF262A9C}">
      <dgm:prSet/>
      <dgm:spPr/>
      <dgm:t>
        <a:bodyPr/>
        <a:lstStyle/>
        <a:p>
          <a:endParaRPr lang="pt-BR"/>
        </a:p>
      </dgm:t>
    </dgm:pt>
    <dgm:pt modelId="{EEAFDD14-E2F8-4DCE-85EE-AD231832A569}">
      <dgm:prSet phldrT="[Texto]"/>
      <dgm:spPr/>
      <dgm:t>
        <a:bodyPr/>
        <a:lstStyle/>
        <a:p>
          <a:r>
            <a:rPr lang="pt-BR" dirty="0">
              <a:solidFill>
                <a:schemeClr val="tx1"/>
              </a:solidFill>
            </a:rPr>
            <a:t>JUARA</a:t>
          </a:r>
        </a:p>
      </dgm:t>
    </dgm:pt>
    <dgm:pt modelId="{8896DF6E-D4FB-48FC-8190-768E91D094F2}" type="parTrans" cxnId="{ADEFE3C9-4789-494D-8B58-56BD17D0FB21}">
      <dgm:prSet/>
      <dgm:spPr/>
      <dgm:t>
        <a:bodyPr/>
        <a:lstStyle/>
        <a:p>
          <a:endParaRPr lang="pt-BR"/>
        </a:p>
      </dgm:t>
    </dgm:pt>
    <dgm:pt modelId="{93267FF4-D2AF-468F-92F8-0B9B9968F834}" type="sibTrans" cxnId="{ADEFE3C9-4789-494D-8B58-56BD17D0FB21}">
      <dgm:prSet/>
      <dgm:spPr/>
      <dgm:t>
        <a:bodyPr/>
        <a:lstStyle/>
        <a:p>
          <a:endParaRPr lang="pt-BR"/>
        </a:p>
      </dgm:t>
    </dgm:pt>
    <dgm:pt modelId="{FBA42369-3F8D-46FD-A70D-71386AC1EE06}" type="pres">
      <dgm:prSet presAssocID="{DB711EE3-9591-4408-9A34-EE5D3F256A5C}" presName="CompostProcess" presStyleCnt="0">
        <dgm:presLayoutVars>
          <dgm:dir/>
          <dgm:resizeHandles val="exact"/>
        </dgm:presLayoutVars>
      </dgm:prSet>
      <dgm:spPr/>
    </dgm:pt>
    <dgm:pt modelId="{C48EA35D-840B-4EC2-83A1-67BD13BE69EC}" type="pres">
      <dgm:prSet presAssocID="{DB711EE3-9591-4408-9A34-EE5D3F256A5C}" presName="arrow" presStyleLbl="bgShp" presStyleIdx="0" presStyleCnt="1"/>
      <dgm:spPr/>
    </dgm:pt>
    <dgm:pt modelId="{6B358A52-5E6F-4D65-984D-22E9779AA1EE}" type="pres">
      <dgm:prSet presAssocID="{DB711EE3-9591-4408-9A34-EE5D3F256A5C}" presName="linearProcess" presStyleCnt="0"/>
      <dgm:spPr/>
    </dgm:pt>
    <dgm:pt modelId="{41123BC6-0122-43F6-9712-6FC1C6C84750}" type="pres">
      <dgm:prSet presAssocID="{5D628894-56D1-4917-9E00-21E985FAF264}" presName="textNode" presStyleLbl="node1" presStyleIdx="0" presStyleCnt="3">
        <dgm:presLayoutVars>
          <dgm:bulletEnabled val="1"/>
        </dgm:presLayoutVars>
      </dgm:prSet>
      <dgm:spPr/>
    </dgm:pt>
    <dgm:pt modelId="{638A076D-5BB0-4CB5-AE14-41BDE02B3B6F}" type="pres">
      <dgm:prSet presAssocID="{0B0CF54A-B48C-4FA3-9A34-BD9EF19B2804}" presName="sibTrans" presStyleCnt="0"/>
      <dgm:spPr/>
    </dgm:pt>
    <dgm:pt modelId="{475E31A0-779E-4F09-9D74-C2E1C88C5609}" type="pres">
      <dgm:prSet presAssocID="{D5922D8F-E494-4FF8-B095-ED21DD402BF5}" presName="textNode" presStyleLbl="node1" presStyleIdx="1" presStyleCnt="3">
        <dgm:presLayoutVars>
          <dgm:bulletEnabled val="1"/>
        </dgm:presLayoutVars>
      </dgm:prSet>
      <dgm:spPr/>
    </dgm:pt>
    <dgm:pt modelId="{F20DD016-5C77-49A5-8CD6-C3D564924B5D}" type="pres">
      <dgm:prSet presAssocID="{4EF6E2B6-736C-4CB2-AF72-B5C18FB0FF1A}" presName="sibTrans" presStyleCnt="0"/>
      <dgm:spPr/>
    </dgm:pt>
    <dgm:pt modelId="{90B19AAF-9C51-47BA-8D40-E4C85A0A4312}" type="pres">
      <dgm:prSet presAssocID="{EEAFDD14-E2F8-4DCE-85EE-AD231832A569}" presName="textNode" presStyleLbl="node1" presStyleIdx="2" presStyleCnt="3">
        <dgm:presLayoutVars>
          <dgm:bulletEnabled val="1"/>
        </dgm:presLayoutVars>
      </dgm:prSet>
      <dgm:spPr/>
    </dgm:pt>
  </dgm:ptLst>
  <dgm:cxnLst>
    <dgm:cxn modelId="{07E8EA21-D9BC-432F-8818-80089E5DC6B4}" type="presOf" srcId="{EEAFDD14-E2F8-4DCE-85EE-AD231832A569}" destId="{90B19AAF-9C51-47BA-8D40-E4C85A0A4312}" srcOrd="0" destOrd="0" presId="urn:microsoft.com/office/officeart/2005/8/layout/hProcess9"/>
    <dgm:cxn modelId="{B6BE5E31-09EF-4DFD-8D1E-991ADF262A9C}" srcId="{DB711EE3-9591-4408-9A34-EE5D3F256A5C}" destId="{D5922D8F-E494-4FF8-B095-ED21DD402BF5}" srcOrd="1" destOrd="0" parTransId="{5B0F5F38-22CE-408F-9B54-69B3A89FE866}" sibTransId="{4EF6E2B6-736C-4CB2-AF72-B5C18FB0FF1A}"/>
    <dgm:cxn modelId="{00041E9D-D7CE-4D93-B85B-DF018883C10F}" type="presOf" srcId="{5D628894-56D1-4917-9E00-21E985FAF264}" destId="{41123BC6-0122-43F6-9712-6FC1C6C84750}" srcOrd="0" destOrd="0" presId="urn:microsoft.com/office/officeart/2005/8/layout/hProcess9"/>
    <dgm:cxn modelId="{BD44CCA3-DE5E-407F-81D0-33E1BF5C7F32}" srcId="{DB711EE3-9591-4408-9A34-EE5D3F256A5C}" destId="{5D628894-56D1-4917-9E00-21E985FAF264}" srcOrd="0" destOrd="0" parTransId="{1ADBD708-86A6-43AE-B30E-80405F9C8EA5}" sibTransId="{0B0CF54A-B48C-4FA3-9A34-BD9EF19B2804}"/>
    <dgm:cxn modelId="{55760EB2-461B-4A0F-ACF9-E41F88785E1A}" type="presOf" srcId="{DB711EE3-9591-4408-9A34-EE5D3F256A5C}" destId="{FBA42369-3F8D-46FD-A70D-71386AC1EE06}" srcOrd="0" destOrd="0" presId="urn:microsoft.com/office/officeart/2005/8/layout/hProcess9"/>
    <dgm:cxn modelId="{ADEFE3C9-4789-494D-8B58-56BD17D0FB21}" srcId="{DB711EE3-9591-4408-9A34-EE5D3F256A5C}" destId="{EEAFDD14-E2F8-4DCE-85EE-AD231832A569}" srcOrd="2" destOrd="0" parTransId="{8896DF6E-D4FB-48FC-8190-768E91D094F2}" sibTransId="{93267FF4-D2AF-468F-92F8-0B9B9968F834}"/>
    <dgm:cxn modelId="{A59B6FEC-77D8-43D2-9947-96C3E1034758}" type="presOf" srcId="{D5922D8F-E494-4FF8-B095-ED21DD402BF5}" destId="{475E31A0-779E-4F09-9D74-C2E1C88C5609}" srcOrd="0" destOrd="0" presId="urn:microsoft.com/office/officeart/2005/8/layout/hProcess9"/>
    <dgm:cxn modelId="{A9CAB1EA-3851-4004-BA75-E67A4C4D63F1}" type="presParOf" srcId="{FBA42369-3F8D-46FD-A70D-71386AC1EE06}" destId="{C48EA35D-840B-4EC2-83A1-67BD13BE69EC}" srcOrd="0" destOrd="0" presId="urn:microsoft.com/office/officeart/2005/8/layout/hProcess9"/>
    <dgm:cxn modelId="{E1541D82-C1E7-4DDB-A3AB-1BDC3B0DF666}" type="presParOf" srcId="{FBA42369-3F8D-46FD-A70D-71386AC1EE06}" destId="{6B358A52-5E6F-4D65-984D-22E9779AA1EE}" srcOrd="1" destOrd="0" presId="urn:microsoft.com/office/officeart/2005/8/layout/hProcess9"/>
    <dgm:cxn modelId="{29EACB87-C4CE-4E9F-BC81-C5138715D734}" type="presParOf" srcId="{6B358A52-5E6F-4D65-984D-22E9779AA1EE}" destId="{41123BC6-0122-43F6-9712-6FC1C6C84750}" srcOrd="0" destOrd="0" presId="urn:microsoft.com/office/officeart/2005/8/layout/hProcess9"/>
    <dgm:cxn modelId="{5E632DB0-C5BF-4B37-9896-106971156B22}" type="presParOf" srcId="{6B358A52-5E6F-4D65-984D-22E9779AA1EE}" destId="{638A076D-5BB0-4CB5-AE14-41BDE02B3B6F}" srcOrd="1" destOrd="0" presId="urn:microsoft.com/office/officeart/2005/8/layout/hProcess9"/>
    <dgm:cxn modelId="{09627915-B5DA-424E-9104-6443AB769FDA}" type="presParOf" srcId="{6B358A52-5E6F-4D65-984D-22E9779AA1EE}" destId="{475E31A0-779E-4F09-9D74-C2E1C88C5609}" srcOrd="2" destOrd="0" presId="urn:microsoft.com/office/officeart/2005/8/layout/hProcess9"/>
    <dgm:cxn modelId="{C393EBAF-8DBC-4795-A995-AD72773AE748}" type="presParOf" srcId="{6B358A52-5E6F-4D65-984D-22E9779AA1EE}" destId="{F20DD016-5C77-49A5-8CD6-C3D564924B5D}" srcOrd="3" destOrd="0" presId="urn:microsoft.com/office/officeart/2005/8/layout/hProcess9"/>
    <dgm:cxn modelId="{87749F66-F466-4849-8C2E-1307CB1C7433}" type="presParOf" srcId="{6B358A52-5E6F-4D65-984D-22E9779AA1EE}" destId="{90B19AAF-9C51-47BA-8D40-E4C85A0A431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EA35D-840B-4EC2-83A1-67BD13BE69EC}">
      <dsp:nvSpPr>
        <dsp:cNvPr id="0" name=""/>
        <dsp:cNvSpPr/>
      </dsp:nvSpPr>
      <dsp:spPr>
        <a:xfrm>
          <a:off x="609599" y="0"/>
          <a:ext cx="6908800" cy="432985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123BC6-0122-43F6-9712-6FC1C6C84750}">
      <dsp:nvSpPr>
        <dsp:cNvPr id="0" name=""/>
        <dsp:cNvSpPr/>
      </dsp:nvSpPr>
      <dsp:spPr>
        <a:xfrm>
          <a:off x="8731" y="1298956"/>
          <a:ext cx="2616200" cy="17319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kern="1200" dirty="0">
              <a:solidFill>
                <a:schemeClr val="tx1"/>
              </a:solidFill>
            </a:rPr>
            <a:t>DIAMANTINO</a:t>
          </a:r>
        </a:p>
      </dsp:txBody>
      <dsp:txXfrm>
        <a:off x="93277" y="1383502"/>
        <a:ext cx="2447108" cy="1562849"/>
      </dsp:txXfrm>
    </dsp:sp>
    <dsp:sp modelId="{475E31A0-779E-4F09-9D74-C2E1C88C5609}">
      <dsp:nvSpPr>
        <dsp:cNvPr id="0" name=""/>
        <dsp:cNvSpPr/>
      </dsp:nvSpPr>
      <dsp:spPr>
        <a:xfrm>
          <a:off x="2755899" y="1298956"/>
          <a:ext cx="2616200" cy="17319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kern="1200" dirty="0">
              <a:solidFill>
                <a:schemeClr val="tx1"/>
              </a:solidFill>
            </a:rPr>
            <a:t>PORTO DOS GAÚCHOS</a:t>
          </a:r>
        </a:p>
      </dsp:txBody>
      <dsp:txXfrm>
        <a:off x="2840445" y="1383502"/>
        <a:ext cx="2447108" cy="1562849"/>
      </dsp:txXfrm>
    </dsp:sp>
    <dsp:sp modelId="{90B19AAF-9C51-47BA-8D40-E4C85A0A4312}">
      <dsp:nvSpPr>
        <dsp:cNvPr id="0" name=""/>
        <dsp:cNvSpPr/>
      </dsp:nvSpPr>
      <dsp:spPr>
        <a:xfrm>
          <a:off x="5503068" y="1298956"/>
          <a:ext cx="2616200" cy="17319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kern="1200" dirty="0">
              <a:solidFill>
                <a:schemeClr val="tx1"/>
              </a:solidFill>
            </a:rPr>
            <a:t>JUARA</a:t>
          </a:r>
        </a:p>
      </dsp:txBody>
      <dsp:txXfrm>
        <a:off x="5587614" y="1383502"/>
        <a:ext cx="2447108" cy="156284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2"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pt-BR" sz="1800" b="0" strike="noStrike" spc="-1">
                <a:solidFill>
                  <a:srgbClr val="000000"/>
                </a:solidFill>
                <a:latin typeface="Arial"/>
              </a:rPr>
              <a:t>Clique para mover o slide</a:t>
            </a:r>
          </a:p>
        </p:txBody>
      </p:sp>
      <p:sp>
        <p:nvSpPr>
          <p:cNvPr id="963" name="PlaceHolder 2"/>
          <p:cNvSpPr>
            <a:spLocks noGrp="1"/>
          </p:cNvSpPr>
          <p:nvPr>
            <p:ph type="body"/>
          </p:nvPr>
        </p:nvSpPr>
        <p:spPr>
          <a:xfrm>
            <a:off x="756000" y="5078520"/>
            <a:ext cx="6047640" cy="4811040"/>
          </a:xfrm>
          <a:prstGeom prst="rect">
            <a:avLst/>
          </a:prstGeom>
        </p:spPr>
        <p:txBody>
          <a:bodyPr lIns="0" tIns="0" rIns="0" bIns="0">
            <a:noAutofit/>
          </a:bodyPr>
          <a:lstStyle/>
          <a:p>
            <a:r>
              <a:rPr lang="pt-BR" sz="2000" b="0" strike="noStrike" spc="-1">
                <a:latin typeface="Arial"/>
              </a:rPr>
              <a:t>Clique para editar o formato de notas</a:t>
            </a:r>
          </a:p>
        </p:txBody>
      </p:sp>
      <p:sp>
        <p:nvSpPr>
          <p:cNvPr id="964" name="PlaceHolder 3"/>
          <p:cNvSpPr>
            <a:spLocks noGrp="1"/>
          </p:cNvSpPr>
          <p:nvPr>
            <p:ph type="hdr"/>
          </p:nvPr>
        </p:nvSpPr>
        <p:spPr>
          <a:xfrm>
            <a:off x="0" y="0"/>
            <a:ext cx="3280680" cy="534240"/>
          </a:xfrm>
          <a:prstGeom prst="rect">
            <a:avLst/>
          </a:prstGeom>
        </p:spPr>
        <p:txBody>
          <a:bodyPr lIns="0" tIns="0" rIns="0" bIns="0">
            <a:noAutofit/>
          </a:bodyPr>
          <a:lstStyle/>
          <a:p>
            <a:r>
              <a:rPr lang="pt-BR" sz="1400" b="0" strike="noStrike" spc="-1">
                <a:latin typeface="Times New Roman"/>
              </a:rPr>
              <a:t>&lt;cabeçalho&gt;</a:t>
            </a:r>
          </a:p>
        </p:txBody>
      </p:sp>
      <p:sp>
        <p:nvSpPr>
          <p:cNvPr id="965"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pt-BR" sz="1400" b="0" strike="noStrike" spc="-1">
                <a:latin typeface="Times New Roman"/>
              </a:rPr>
              <a:t>&lt;data/hora&gt;</a:t>
            </a:r>
          </a:p>
        </p:txBody>
      </p:sp>
      <p:sp>
        <p:nvSpPr>
          <p:cNvPr id="966" name="PlaceHolder 5"/>
          <p:cNvSpPr>
            <a:spLocks noGrp="1"/>
          </p:cNvSpPr>
          <p:nvPr>
            <p:ph type="ftr"/>
          </p:nvPr>
        </p:nvSpPr>
        <p:spPr>
          <a:xfrm>
            <a:off x="0" y="10157400"/>
            <a:ext cx="3280680" cy="534240"/>
          </a:xfrm>
          <a:prstGeom prst="rect">
            <a:avLst/>
          </a:prstGeom>
        </p:spPr>
        <p:txBody>
          <a:bodyPr lIns="0" tIns="0" rIns="0" bIns="0" anchor="b">
            <a:noAutofit/>
          </a:bodyPr>
          <a:lstStyle/>
          <a:p>
            <a:r>
              <a:rPr lang="pt-BR" sz="1400" b="0" strike="noStrike" spc="-1">
                <a:latin typeface="Times New Roman"/>
              </a:rPr>
              <a:t>&lt;rodapé&gt;</a:t>
            </a:r>
          </a:p>
        </p:txBody>
      </p:sp>
      <p:sp>
        <p:nvSpPr>
          <p:cNvPr id="967"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4DCF49F3-FC48-41C3-A502-828EA3E25177}" type="slidenum">
              <a:rPr lang="pt-BR" sz="1400" b="0" strike="noStrike" spc="-1">
                <a:latin typeface="Times New Roman"/>
              </a:rPr>
              <a:t>‹nº›</a:t>
            </a:fld>
            <a:endParaRPr lang="pt-B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687388" y="1143000"/>
            <a:ext cx="5478462" cy="3081338"/>
          </a:xfrm>
          <a:prstGeom prst="rect">
            <a:avLst/>
          </a:prstGeom>
        </p:spPr>
      </p:sp>
      <p:sp>
        <p:nvSpPr>
          <p:cNvPr id="1177"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78"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467E86F-D4D1-4774-AD33-826A2790CCAD}" type="slidenum">
              <a:rPr lang="pt-BR" sz="1200" b="0" strike="noStrike" spc="-1">
                <a:solidFill>
                  <a:srgbClr val="000000"/>
                </a:solidFill>
                <a:latin typeface="Times New Roman"/>
                <a:ea typeface="+mn-ea"/>
              </a:rPr>
              <a:t>1</a:t>
            </a:fld>
            <a:endParaRPr lang="pt-BR"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687388" y="1143000"/>
            <a:ext cx="5478462" cy="3081338"/>
          </a:xfrm>
          <a:prstGeom prst="rect">
            <a:avLst/>
          </a:prstGeom>
        </p:spPr>
      </p:sp>
      <p:sp>
        <p:nvSpPr>
          <p:cNvPr id="1186"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87"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A853178-F840-4807-92C9-14F3C3B5778A}" type="slidenum">
              <a:rPr lang="pt-BR" sz="1200" b="0" strike="noStrike" spc="-1">
                <a:solidFill>
                  <a:srgbClr val="000000"/>
                </a:solidFill>
                <a:latin typeface="Times New Roman"/>
                <a:ea typeface="+mn-ea"/>
              </a:rPr>
              <a:t>55</a:t>
            </a:fld>
            <a:endParaRPr lang="pt-BR" sz="1200" b="0" strike="noStrike" spc="-1">
              <a:latin typeface="Arial"/>
            </a:endParaRPr>
          </a:p>
        </p:txBody>
      </p:sp>
    </p:spTree>
    <p:extLst>
      <p:ext uri="{BB962C8B-B14F-4D97-AF65-F5344CB8AC3E}">
        <p14:creationId xmlns:p14="http://schemas.microsoft.com/office/powerpoint/2010/main" val="3787402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688975" y="1143000"/>
            <a:ext cx="5473700" cy="3079750"/>
          </a:xfrm>
          <a:prstGeom prst="rect">
            <a:avLst/>
          </a:prstGeom>
        </p:spPr>
      </p:sp>
      <p:sp>
        <p:nvSpPr>
          <p:cNvPr id="1189"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90"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F74AE37-2FC8-4099-A9DB-E67CEB0605D7}" type="slidenum">
              <a:rPr lang="pt-BR" sz="1200" b="0" strike="noStrike" spc="-1">
                <a:solidFill>
                  <a:srgbClr val="000000"/>
                </a:solidFill>
                <a:latin typeface="Times New Roman"/>
                <a:ea typeface="+mn-ea"/>
              </a:rPr>
              <a:t>58</a:t>
            </a:fld>
            <a:endParaRPr lang="pt-BR" sz="12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PlaceHolder 1"/>
          <p:cNvSpPr>
            <a:spLocks noGrp="1" noRot="1" noChangeAspect="1"/>
          </p:cNvSpPr>
          <p:nvPr>
            <p:ph type="sldImg"/>
          </p:nvPr>
        </p:nvSpPr>
        <p:spPr>
          <a:xfrm>
            <a:off x="687388" y="1143000"/>
            <a:ext cx="5478462" cy="3081338"/>
          </a:xfrm>
          <a:prstGeom prst="rect">
            <a:avLst/>
          </a:prstGeom>
        </p:spPr>
      </p:sp>
      <p:sp>
        <p:nvSpPr>
          <p:cNvPr id="1192"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93"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12889FE-436E-42CC-A7B2-D5CF68441F1E}" type="slidenum">
              <a:rPr lang="pt-BR" sz="1200" b="0" strike="noStrike" spc="-1">
                <a:solidFill>
                  <a:srgbClr val="000000"/>
                </a:solidFill>
                <a:latin typeface="Times New Roman"/>
                <a:ea typeface="+mn-ea"/>
              </a:rPr>
              <a:t>60</a:t>
            </a:fld>
            <a:endParaRPr lang="pt-BR" sz="12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687388" y="1143000"/>
            <a:ext cx="5478462" cy="3081338"/>
          </a:xfrm>
          <a:prstGeom prst="rect">
            <a:avLst/>
          </a:prstGeom>
        </p:spPr>
      </p:sp>
      <p:sp>
        <p:nvSpPr>
          <p:cNvPr id="1186"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87"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A853178-F840-4807-92C9-14F3C3B5778A}" type="slidenum">
              <a:rPr lang="pt-BR" sz="1200" b="0" strike="noStrike" spc="-1">
                <a:solidFill>
                  <a:srgbClr val="000000"/>
                </a:solidFill>
                <a:latin typeface="Times New Roman"/>
                <a:ea typeface="+mn-ea"/>
              </a:rPr>
              <a:t>64</a:t>
            </a:fld>
            <a:endParaRPr lang="pt-BR" sz="1200" b="0" strike="noStrike" spc="-1">
              <a:latin typeface="Arial"/>
            </a:endParaRPr>
          </a:p>
        </p:txBody>
      </p:sp>
    </p:spTree>
    <p:extLst>
      <p:ext uri="{BB962C8B-B14F-4D97-AF65-F5344CB8AC3E}">
        <p14:creationId xmlns:p14="http://schemas.microsoft.com/office/powerpoint/2010/main" val="1066375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17488" y="812800"/>
            <a:ext cx="7124700"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4DCF49F3-FC48-41C3-A502-828EA3E25177}" type="slidenum">
              <a:rPr lang="pt-BR" sz="1400" b="0" strike="noStrike" spc="-1" smtClean="0">
                <a:latin typeface="Times New Roman"/>
              </a:rPr>
              <a:t>73</a:t>
            </a:fld>
            <a:endParaRPr lang="pt-BR" sz="1400" b="0" strike="noStrike" spc="-1">
              <a:latin typeface="Times New Roman"/>
            </a:endParaRPr>
          </a:p>
        </p:txBody>
      </p:sp>
    </p:spTree>
    <p:extLst>
      <p:ext uri="{BB962C8B-B14F-4D97-AF65-F5344CB8AC3E}">
        <p14:creationId xmlns:p14="http://schemas.microsoft.com/office/powerpoint/2010/main" val="1030915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PlaceHolder 1"/>
          <p:cNvSpPr>
            <a:spLocks noGrp="1" noRot="1" noChangeAspect="1"/>
          </p:cNvSpPr>
          <p:nvPr>
            <p:ph type="sldImg"/>
          </p:nvPr>
        </p:nvSpPr>
        <p:spPr>
          <a:xfrm>
            <a:off x="688975" y="1143000"/>
            <a:ext cx="5473700" cy="3079750"/>
          </a:xfrm>
          <a:prstGeom prst="rect">
            <a:avLst/>
          </a:prstGeom>
        </p:spPr>
      </p:sp>
      <p:sp>
        <p:nvSpPr>
          <p:cNvPr id="1195"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96"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C2CCFFA-277D-4BD9-9206-837DA58E6463}" type="slidenum">
              <a:rPr lang="pt-BR" sz="1200" b="0" strike="noStrike" spc="-1">
                <a:solidFill>
                  <a:srgbClr val="000000"/>
                </a:solidFill>
                <a:latin typeface="Times New Roman"/>
                <a:ea typeface="+mn-ea"/>
              </a:rPr>
              <a:t>80</a:t>
            </a:fld>
            <a:endParaRPr lang="pt-BR"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17488" y="812800"/>
            <a:ext cx="7124700"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4DCF49F3-FC48-41C3-A502-828EA3E25177}" type="slidenum">
              <a:rPr lang="pt-BR" sz="1400" b="0" strike="noStrike" spc="-1" smtClean="0">
                <a:latin typeface="Times New Roman"/>
              </a:rPr>
              <a:t>7</a:t>
            </a:fld>
            <a:endParaRPr lang="pt-BR" sz="1400" b="0" strike="noStrike" spc="-1">
              <a:latin typeface="Times New Roman"/>
            </a:endParaRPr>
          </a:p>
        </p:txBody>
      </p:sp>
    </p:spTree>
    <p:extLst>
      <p:ext uri="{BB962C8B-B14F-4D97-AF65-F5344CB8AC3E}">
        <p14:creationId xmlns:p14="http://schemas.microsoft.com/office/powerpoint/2010/main" val="34114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PlaceHolder 1"/>
          <p:cNvSpPr>
            <a:spLocks noGrp="1" noRot="1" noChangeAspect="1"/>
          </p:cNvSpPr>
          <p:nvPr>
            <p:ph type="sldImg"/>
          </p:nvPr>
        </p:nvSpPr>
        <p:spPr>
          <a:xfrm>
            <a:off x="687388" y="1143000"/>
            <a:ext cx="5478462" cy="3081338"/>
          </a:xfrm>
          <a:prstGeom prst="rect">
            <a:avLst/>
          </a:prstGeom>
        </p:spPr>
      </p:sp>
      <p:sp>
        <p:nvSpPr>
          <p:cNvPr id="1180"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81"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C1FAA0E-47F4-4CEE-A240-3F224134CFE8}" type="slidenum">
              <a:rPr lang="pt-BR" sz="1200" b="0" strike="noStrike" spc="-1">
                <a:solidFill>
                  <a:srgbClr val="000000"/>
                </a:solidFill>
                <a:latin typeface="Times New Roman"/>
                <a:ea typeface="+mn-ea"/>
              </a:rPr>
              <a:t>10</a:t>
            </a:fld>
            <a:endParaRPr lang="pt-BR"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17488" y="812800"/>
            <a:ext cx="7124700" cy="400843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p:nvPr>
        </p:nvSpPr>
        <p:spPr/>
        <p:txBody>
          <a:bodyPr/>
          <a:lstStyle/>
          <a:p>
            <a:pPr algn="r"/>
            <a:fld id="{4DCF49F3-FC48-41C3-A502-828EA3E25177}" type="slidenum">
              <a:rPr lang="pt-BR" sz="1400" b="0" strike="noStrike" spc="-1" smtClean="0">
                <a:latin typeface="Times New Roman"/>
              </a:rPr>
              <a:t>21</a:t>
            </a:fld>
            <a:endParaRPr lang="pt-BR" sz="1400" b="0" strike="noStrike" spc="-1">
              <a:latin typeface="Times New Roman"/>
            </a:endParaRPr>
          </a:p>
        </p:txBody>
      </p:sp>
    </p:spTree>
    <p:extLst>
      <p:ext uri="{BB962C8B-B14F-4D97-AF65-F5344CB8AC3E}">
        <p14:creationId xmlns:p14="http://schemas.microsoft.com/office/powerpoint/2010/main" val="101590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PlaceHolder 1"/>
          <p:cNvSpPr>
            <a:spLocks noGrp="1" noRot="1" noChangeAspect="1"/>
          </p:cNvSpPr>
          <p:nvPr>
            <p:ph type="sldImg"/>
          </p:nvPr>
        </p:nvSpPr>
        <p:spPr>
          <a:xfrm>
            <a:off x="687388" y="1143000"/>
            <a:ext cx="5478462" cy="3081338"/>
          </a:xfrm>
          <a:prstGeom prst="rect">
            <a:avLst/>
          </a:prstGeom>
        </p:spPr>
      </p:sp>
      <p:sp>
        <p:nvSpPr>
          <p:cNvPr id="1183"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84"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8F7849E-3ECD-4E92-AA67-10535A20C1B0}" type="slidenum">
              <a:rPr lang="pt-BR" sz="1200" b="0" strike="noStrike" spc="-1">
                <a:solidFill>
                  <a:srgbClr val="000000"/>
                </a:solidFill>
                <a:latin typeface="Times New Roman"/>
                <a:ea typeface="+mn-ea"/>
              </a:rPr>
              <a:t>48</a:t>
            </a:fld>
            <a:endParaRPr lang="pt-BR"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687388" y="1143000"/>
            <a:ext cx="5478462" cy="3081338"/>
          </a:xfrm>
          <a:prstGeom prst="rect">
            <a:avLst/>
          </a:prstGeom>
        </p:spPr>
      </p:sp>
      <p:sp>
        <p:nvSpPr>
          <p:cNvPr id="1186"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87"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A853178-F840-4807-92C9-14F3C3B5778A}" type="slidenum">
              <a:rPr lang="pt-BR" sz="1200" b="0" strike="noStrike" spc="-1">
                <a:solidFill>
                  <a:srgbClr val="000000"/>
                </a:solidFill>
                <a:latin typeface="Times New Roman"/>
                <a:ea typeface="+mn-ea"/>
              </a:rPr>
              <a:t>51</a:t>
            </a:fld>
            <a:endParaRPr lang="pt-BR"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687388" y="1143000"/>
            <a:ext cx="5478462" cy="3081338"/>
          </a:xfrm>
          <a:prstGeom prst="rect">
            <a:avLst/>
          </a:prstGeom>
        </p:spPr>
      </p:sp>
      <p:sp>
        <p:nvSpPr>
          <p:cNvPr id="1186"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87"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A853178-F840-4807-92C9-14F3C3B5778A}" type="slidenum">
              <a:rPr lang="pt-BR" sz="1200" b="0" strike="noStrike" spc="-1">
                <a:solidFill>
                  <a:srgbClr val="000000"/>
                </a:solidFill>
                <a:latin typeface="Times New Roman"/>
                <a:ea typeface="+mn-ea"/>
              </a:rPr>
              <a:t>52</a:t>
            </a:fld>
            <a:endParaRPr lang="pt-BR" sz="1200" b="0" strike="noStrike" spc="-1">
              <a:latin typeface="Arial"/>
            </a:endParaRPr>
          </a:p>
        </p:txBody>
      </p:sp>
    </p:spTree>
    <p:extLst>
      <p:ext uri="{BB962C8B-B14F-4D97-AF65-F5344CB8AC3E}">
        <p14:creationId xmlns:p14="http://schemas.microsoft.com/office/powerpoint/2010/main" val="2650548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687388" y="1143000"/>
            <a:ext cx="5478462" cy="3081338"/>
          </a:xfrm>
          <a:prstGeom prst="rect">
            <a:avLst/>
          </a:prstGeom>
        </p:spPr>
      </p:sp>
      <p:sp>
        <p:nvSpPr>
          <p:cNvPr id="1186"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87"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A853178-F840-4807-92C9-14F3C3B5778A}" type="slidenum">
              <a:rPr lang="pt-BR" sz="1200" b="0" strike="noStrike" spc="-1">
                <a:solidFill>
                  <a:srgbClr val="000000"/>
                </a:solidFill>
                <a:latin typeface="Times New Roman"/>
                <a:ea typeface="+mn-ea"/>
              </a:rPr>
              <a:t>53</a:t>
            </a:fld>
            <a:endParaRPr lang="pt-BR" sz="1200" b="0" strike="noStrike" spc="-1">
              <a:latin typeface="Arial"/>
            </a:endParaRPr>
          </a:p>
        </p:txBody>
      </p:sp>
    </p:spTree>
    <p:extLst>
      <p:ext uri="{BB962C8B-B14F-4D97-AF65-F5344CB8AC3E}">
        <p14:creationId xmlns:p14="http://schemas.microsoft.com/office/powerpoint/2010/main" val="269813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687388" y="1143000"/>
            <a:ext cx="5478462" cy="3081338"/>
          </a:xfrm>
          <a:prstGeom prst="rect">
            <a:avLst/>
          </a:prstGeom>
        </p:spPr>
      </p:sp>
      <p:sp>
        <p:nvSpPr>
          <p:cNvPr id="1186"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pt-BR" sz="2000" b="0" strike="noStrike" spc="-1">
              <a:latin typeface="Arial"/>
            </a:endParaRPr>
          </a:p>
        </p:txBody>
      </p:sp>
      <p:sp>
        <p:nvSpPr>
          <p:cNvPr id="1187"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A853178-F840-4807-92C9-14F3C3B5778A}" type="slidenum">
              <a:rPr lang="pt-BR" sz="1200" b="0" strike="noStrike" spc="-1">
                <a:solidFill>
                  <a:srgbClr val="000000"/>
                </a:solidFill>
                <a:latin typeface="Times New Roman"/>
                <a:ea typeface="+mn-ea"/>
              </a:rPr>
              <a:t>54</a:t>
            </a:fld>
            <a:endParaRPr lang="pt-BR" sz="1200" b="0" strike="noStrike" spc="-1">
              <a:latin typeface="Arial"/>
            </a:endParaRPr>
          </a:p>
        </p:txBody>
      </p:sp>
    </p:spTree>
    <p:extLst>
      <p:ext uri="{BB962C8B-B14F-4D97-AF65-F5344CB8AC3E}">
        <p14:creationId xmlns:p14="http://schemas.microsoft.com/office/powerpoint/2010/main" val="2855979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2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3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3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3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3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3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4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4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4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4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4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4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4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5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6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6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6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7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7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7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7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7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7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8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8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8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8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8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8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8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9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9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9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9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9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9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9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9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9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0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0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0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0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1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1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1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1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1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1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2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2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2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2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2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2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2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3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3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3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3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3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3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3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3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4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4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4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5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5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5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5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6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6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6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6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7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7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7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7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7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7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7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7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8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8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9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9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9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9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9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9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9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0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0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0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0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0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0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0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1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1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1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1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1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1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1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1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2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2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2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2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4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3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3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3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3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3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3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4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4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4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4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4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4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4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4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4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5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5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5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5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5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5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5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5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6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6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6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6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6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7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7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7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7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7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7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8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8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8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8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8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8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8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8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8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9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9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9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9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9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9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9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9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9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9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0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0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0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0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0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0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1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1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1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1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2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2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2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3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3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3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3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3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3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3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3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4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4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4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4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4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4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5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5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5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5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5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5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5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5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5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5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5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6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6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6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6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6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6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6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7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7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7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7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7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7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7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7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7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8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8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8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8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8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8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9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9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9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9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9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9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9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9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9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9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0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0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0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0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0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0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1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1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1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1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1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1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1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1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2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2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2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2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2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3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3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3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3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3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3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3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3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3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3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4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4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4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4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4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4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4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4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5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5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5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5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5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5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5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6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6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6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6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6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7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7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7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7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7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7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7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7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7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7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8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8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8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8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8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8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8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8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8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9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9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9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9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79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9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9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9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79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0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0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0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0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1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1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1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1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1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2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2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2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2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2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2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3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3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3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3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3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3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3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4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4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4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4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5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5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54"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5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5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5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5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5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6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6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6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6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6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7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7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7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7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7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7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7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7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7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8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8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8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8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9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9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9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4"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9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9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9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0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0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0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0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0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0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0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0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0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0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1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1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1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1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1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1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1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1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1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1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2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2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2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2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2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3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3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3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4"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3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3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3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4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4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4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4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4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4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4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4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4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4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5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5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5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5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5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5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5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5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5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5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6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6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9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0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0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0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0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0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0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1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1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1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1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1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1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1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1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2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2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2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2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3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3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3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3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3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3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4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4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4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4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4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4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4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5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5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5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5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5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5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5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5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6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6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6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6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7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7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7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7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7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7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8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8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8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8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8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8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9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9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9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9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9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9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9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9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0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0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0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0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1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1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2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2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2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3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3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3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3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3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3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3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3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4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4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4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5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5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5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1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5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6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6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6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6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6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6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7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7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7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7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7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7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7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7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8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8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8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9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9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9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9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29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29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0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0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0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0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0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0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1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
        <p:nvSpPr>
          <p:cNvPr id="31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2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pt-BR"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pt-BR" sz="1800" b="0" strike="noStrike" spc="-1">
              <a:solidFill>
                <a:srgbClr val="000000"/>
              </a:solidFill>
              <a:latin typeface="Arial"/>
            </a:endParaRPr>
          </a:p>
        </p:txBody>
      </p:sp>
      <p:sp>
        <p:nvSpPr>
          <p:cNvPr id="32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pt-BR"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6.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8.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0.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1.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2.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3.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23062"/>
        </a:solidFill>
        <a:effectLst/>
      </p:bgPr>
    </p:bg>
    <p:spTree>
      <p:nvGrpSpPr>
        <p:cNvPr id="1" name=""/>
        <p:cNvGrpSpPr/>
        <p:nvPr/>
      </p:nvGrpSpPr>
      <p:grpSpPr>
        <a:xfrm>
          <a:off x="0" y="0"/>
          <a:ext cx="0" cy="0"/>
          <a:chOff x="0" y="0"/>
          <a:chExt cx="0" cy="0"/>
        </a:xfrm>
      </p:grpSpPr>
      <p:sp>
        <p:nvSpPr>
          <p:cNvPr id="3" name="Line 1"/>
          <p:cNvSpPr/>
          <p:nvPr/>
        </p:nvSpPr>
        <p:spPr>
          <a:xfrm>
            <a:off x="1124280"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p:style>
      </p:sp>
      <p:sp>
        <p:nvSpPr>
          <p:cNvPr id="4" name="PlaceHolder 2"/>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2"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FFFFFF"/>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FFFFFF"/>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FFFFFF"/>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FFFFFF"/>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FFFFFF"/>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FFFFFF"/>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0"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361"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362"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363"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401"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402"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403"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441"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442"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443"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0"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481"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482"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483" name="PlaceHolder 4"/>
          <p:cNvSpPr>
            <a:spLocks noGrp="1"/>
          </p:cNvSpPr>
          <p:nvPr>
            <p:ph type="body"/>
          </p:nvPr>
        </p:nvSpPr>
        <p:spPr>
          <a:xfrm>
            <a:off x="609480" y="1604520"/>
            <a:ext cx="5353920" cy="3976920"/>
          </a:xfrm>
          <a:prstGeom prst="rect">
            <a:avLst/>
          </a:prstGeom>
        </p:spPr>
        <p:txBody>
          <a:bodyPr lIns="0" tIns="0" rIns="0" bIns="0">
            <a:normAutofit fontScale="51000"/>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
        <p:nvSpPr>
          <p:cNvPr id="484" name="PlaceHolder 5"/>
          <p:cNvSpPr>
            <a:spLocks noGrp="1"/>
          </p:cNvSpPr>
          <p:nvPr>
            <p:ph type="body"/>
          </p:nvPr>
        </p:nvSpPr>
        <p:spPr>
          <a:xfrm>
            <a:off x="6231960" y="1604520"/>
            <a:ext cx="5353920" cy="3976920"/>
          </a:xfrm>
          <a:prstGeom prst="rect">
            <a:avLst/>
          </a:prstGeom>
        </p:spPr>
        <p:txBody>
          <a:bodyPr lIns="0" tIns="0" rIns="0" bIns="0">
            <a:normAutofit fontScale="51000"/>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52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523"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524"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56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563"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564"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60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603"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604"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64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643"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644"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68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683"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684"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72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723"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724"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40"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41"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42"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76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763"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764"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80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803"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804"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1"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842"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843"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844" name="PlaceHolder 4"/>
          <p:cNvSpPr>
            <a:spLocks noGrp="1"/>
          </p:cNvSpPr>
          <p:nvPr>
            <p:ph type="body"/>
          </p:nvPr>
        </p:nvSpPr>
        <p:spPr>
          <a:xfrm>
            <a:off x="609480" y="1604520"/>
            <a:ext cx="5353920" cy="3976920"/>
          </a:xfrm>
          <a:prstGeom prst="rect">
            <a:avLst/>
          </a:prstGeom>
        </p:spPr>
        <p:txBody>
          <a:bodyPr lIns="0" tIns="0" rIns="0" bIns="0">
            <a:normAutofit fontScale="51000"/>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
        <p:nvSpPr>
          <p:cNvPr id="845" name="PlaceHolder 5"/>
          <p:cNvSpPr>
            <a:spLocks noGrp="1"/>
          </p:cNvSpPr>
          <p:nvPr>
            <p:ph type="body"/>
          </p:nvPr>
        </p:nvSpPr>
        <p:spPr>
          <a:xfrm>
            <a:off x="6231960" y="1604520"/>
            <a:ext cx="5353920" cy="3976920"/>
          </a:xfrm>
          <a:prstGeom prst="rect">
            <a:avLst/>
          </a:prstGeom>
        </p:spPr>
        <p:txBody>
          <a:bodyPr lIns="0" tIns="0" rIns="0" bIns="0">
            <a:normAutofit fontScale="51000"/>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2"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883"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884"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885"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2"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923"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924"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925"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80"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81"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82"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120"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121"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122"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160"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161"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162"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200"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201"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202"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240"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241"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242" name="PlaceHolder 4"/>
          <p:cNvSpPr>
            <a:spLocks noGrp="1"/>
          </p:cNvSpPr>
          <p:nvPr>
            <p:ph type="body"/>
          </p:nvPr>
        </p:nvSpPr>
        <p:spPr>
          <a:xfrm>
            <a:off x="609480" y="1604520"/>
            <a:ext cx="5353920" cy="3976920"/>
          </a:xfrm>
          <a:prstGeom prst="rect">
            <a:avLst/>
          </a:prstGeom>
        </p:spPr>
        <p:txBody>
          <a:bodyPr lIns="0" tIns="0" rIns="0" bIns="0">
            <a:normAutofit fontScale="51000"/>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
        <p:nvSpPr>
          <p:cNvPr id="243" name="PlaceHolder 5"/>
          <p:cNvSpPr>
            <a:spLocks noGrp="1"/>
          </p:cNvSpPr>
          <p:nvPr>
            <p:ph type="body"/>
          </p:nvPr>
        </p:nvSpPr>
        <p:spPr>
          <a:xfrm>
            <a:off x="6231960" y="1604520"/>
            <a:ext cx="5353920" cy="3976920"/>
          </a:xfrm>
          <a:prstGeom prst="rect">
            <a:avLst/>
          </a:prstGeom>
        </p:spPr>
        <p:txBody>
          <a:bodyPr lIns="0" tIns="0" rIns="0" bIns="0">
            <a:normAutofit fontScale="51000"/>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281"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282" name="PlaceHolder 3"/>
          <p:cNvSpPr>
            <a:spLocks noGrp="1"/>
          </p:cNvSpPr>
          <p:nvPr>
            <p:ph type="title"/>
          </p:nvPr>
        </p:nvSpPr>
        <p:spPr>
          <a:xfrm>
            <a:off x="609480" y="273600"/>
            <a:ext cx="10972080" cy="1144440"/>
          </a:xfrm>
          <a:prstGeom prst="rect">
            <a:avLst/>
          </a:prstGeom>
        </p:spPr>
        <p:txBody>
          <a:bodyPr lIns="0" tIns="0" rIns="0" bIns="0" anchor="ctr">
            <a:noAutofit/>
          </a:bodyPr>
          <a:lstStyle/>
          <a:p>
            <a:r>
              <a:rPr lang="pt-BR" sz="4400" b="0" strike="noStrike" spc="-1">
                <a:solidFill>
                  <a:srgbClr val="000000"/>
                </a:solidFill>
                <a:latin typeface="Arial"/>
              </a:rPr>
              <a:t>Clique para editar o formato do texto do título</a:t>
            </a:r>
          </a:p>
        </p:txBody>
      </p:sp>
      <p:sp>
        <p:nvSpPr>
          <p:cNvPr id="283" name="PlaceHolder 4"/>
          <p:cNvSpPr>
            <a:spLocks noGrp="1"/>
          </p:cNvSpPr>
          <p:nvPr>
            <p:ph type="body"/>
          </p:nvPr>
        </p:nvSpPr>
        <p:spPr>
          <a:xfrm>
            <a:off x="609480" y="1604520"/>
            <a:ext cx="109720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8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2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2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8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8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8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 name="CustomShape 1"/>
          <p:cNvSpPr/>
          <p:nvPr/>
        </p:nvSpPr>
        <p:spPr>
          <a:xfrm>
            <a:off x="392400" y="1342080"/>
            <a:ext cx="360" cy="360"/>
          </a:xfrm>
          <a:custGeom>
            <a:avLst/>
            <a:gdLst/>
            <a:ahLst/>
            <a:cxnLst/>
            <a:rect l="l" t="t" r="r" b="b"/>
            <a:pathLst>
              <a:path w="1" h="1">
                <a:moveTo>
                  <a:pt x="0" y="0"/>
                </a:moveTo>
                <a:lnTo>
                  <a:pt x="0" y="0"/>
                </a:lnTo>
              </a:path>
            </a:pathLst>
          </a:custGeom>
          <a:noFill/>
          <a:ln w="12700">
            <a:solidFill>
              <a:schemeClr val="tx1">
                <a:lumMod val="85000"/>
                <a:lumOff val="15000"/>
              </a:schemeClr>
            </a:solidFill>
            <a:round/>
          </a:ln>
        </p:spPr>
        <p:style>
          <a:lnRef idx="0">
            <a:scrgbClr r="0" g="0" b="0"/>
          </a:lnRef>
          <a:fillRef idx="0">
            <a:scrgbClr r="0" g="0" b="0"/>
          </a:fillRef>
          <a:effectRef idx="0">
            <a:scrgbClr r="0" g="0" b="0"/>
          </a:effectRef>
          <a:fontRef idx="minor"/>
        </p:style>
      </p:sp>
      <p:sp>
        <p:nvSpPr>
          <p:cNvPr id="321" name="Line 2"/>
          <p:cNvSpPr/>
          <p:nvPr/>
        </p:nvSpPr>
        <p:spPr>
          <a:xfrm>
            <a:off x="1134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p:style>
      </p:sp>
      <p:sp>
        <p:nvSpPr>
          <p:cNvPr id="322" name="PlaceHolder 3"/>
          <p:cNvSpPr>
            <a:spLocks noGrp="1"/>
          </p:cNvSpPr>
          <p:nvPr>
            <p:ph type="title"/>
          </p:nvPr>
        </p:nvSpPr>
        <p:spPr>
          <a:xfrm>
            <a:off x="609480" y="273600"/>
            <a:ext cx="10972440" cy="1144800"/>
          </a:xfrm>
          <a:prstGeom prst="rect">
            <a:avLst/>
          </a:prstGeom>
        </p:spPr>
        <p:txBody>
          <a:bodyPr lIns="0" tIns="0" rIns="0" bIns="0" anchor="ctr">
            <a:noAutofit/>
          </a:bodyPr>
          <a:lstStyle/>
          <a:p>
            <a:r>
              <a:rPr lang="pt-BR" sz="1800" b="0" strike="noStrike" spc="-1">
                <a:solidFill>
                  <a:srgbClr val="000000"/>
                </a:solidFill>
                <a:latin typeface="Arial"/>
              </a:rPr>
              <a:t>Clique para editar o formato do texto do título</a:t>
            </a:r>
          </a:p>
        </p:txBody>
      </p:sp>
      <p:sp>
        <p:nvSpPr>
          <p:cNvPr id="323"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t-BR" sz="2800" b="0" strike="noStrike" spc="-1">
                <a:solidFill>
                  <a:srgbClr val="000000"/>
                </a:solidFill>
                <a:latin typeface="Arial"/>
              </a:rPr>
              <a:t>Clique para editar o formato do texto da estrutura de tópicos</a:t>
            </a:r>
          </a:p>
          <a:p>
            <a:pPr marL="864000" lvl="1" indent="-324000">
              <a:spcBef>
                <a:spcPts val="1134"/>
              </a:spcBef>
              <a:buClr>
                <a:srgbClr val="000000"/>
              </a:buClr>
              <a:buSzPct val="75000"/>
              <a:buFont typeface="Symbol" charset="2"/>
              <a:buChar char=""/>
            </a:pPr>
            <a:r>
              <a:rPr lang="pt-BR" sz="2000" b="0" strike="noStrike" spc="-1">
                <a:solidFill>
                  <a:srgbClr val="000000"/>
                </a:solidFill>
                <a:latin typeface="Arial"/>
              </a:rPr>
              <a:t>2.º nível da estrutura de tópicos</a:t>
            </a:r>
          </a:p>
          <a:p>
            <a:pPr marL="1296000" lvl="2" indent="-288000">
              <a:spcBef>
                <a:spcPts val="850"/>
              </a:spcBef>
              <a:buClr>
                <a:srgbClr val="000000"/>
              </a:buClr>
              <a:buSzPct val="45000"/>
              <a:buFont typeface="Wingdings" charset="2"/>
              <a:buChar char=""/>
            </a:pPr>
            <a:r>
              <a:rPr lang="pt-BR" sz="1800" b="0" strike="noStrike" spc="-1">
                <a:solidFill>
                  <a:srgbClr val="000000"/>
                </a:solidFill>
                <a:latin typeface="Arial"/>
              </a:rPr>
              <a:t>3.º nível da estrutura de tópicos</a:t>
            </a:r>
          </a:p>
          <a:p>
            <a:pPr marL="1728000" lvl="3" indent="-216000">
              <a:spcBef>
                <a:spcPts val="567"/>
              </a:spcBef>
              <a:buClr>
                <a:srgbClr val="000000"/>
              </a:buClr>
              <a:buSzPct val="75000"/>
              <a:buFont typeface="Symbol" charset="2"/>
              <a:buChar char=""/>
            </a:pPr>
            <a:r>
              <a:rPr lang="pt-BR" sz="1800" b="0" strike="noStrike" spc="-1">
                <a:solidFill>
                  <a:srgbClr val="000000"/>
                </a:solidFill>
                <a:latin typeface="Arial"/>
              </a:rPr>
              <a:t>4.º nível da estrutura de tópicos</a:t>
            </a:r>
          </a:p>
          <a:p>
            <a:pPr marL="2160000" lvl="4" indent="-216000">
              <a:spcBef>
                <a:spcPts val="283"/>
              </a:spcBef>
              <a:buClr>
                <a:srgbClr val="000000"/>
              </a:buClr>
              <a:buSzPct val="45000"/>
              <a:buFont typeface="Wingdings" charset="2"/>
              <a:buChar char=""/>
            </a:pPr>
            <a:r>
              <a:rPr lang="pt-BR" sz="2000" b="0" strike="noStrike" spc="-1">
                <a:solidFill>
                  <a:srgbClr val="000000"/>
                </a:solidFill>
                <a:latin typeface="Arial"/>
              </a:rPr>
              <a:t>5.º nível da estrutura de tópicos</a:t>
            </a:r>
          </a:p>
          <a:p>
            <a:pPr marL="2592000" lvl="5" indent="-216000">
              <a:spcBef>
                <a:spcPts val="283"/>
              </a:spcBef>
              <a:buClr>
                <a:srgbClr val="000000"/>
              </a:buClr>
              <a:buSzPct val="45000"/>
              <a:buFont typeface="Wingdings" charset="2"/>
              <a:buChar char=""/>
            </a:pPr>
            <a:r>
              <a:rPr lang="pt-BR" sz="2000" b="0" strike="noStrike" spc="-1">
                <a:solidFill>
                  <a:srgbClr val="000000"/>
                </a:solidFill>
                <a:latin typeface="Arial"/>
              </a:rPr>
              <a:t>6.º nível da estrutura de tópicos</a:t>
            </a:r>
          </a:p>
          <a:p>
            <a:pPr marL="3024000" lvl="6" indent="-216000">
              <a:spcBef>
                <a:spcPts val="283"/>
              </a:spcBef>
              <a:buClr>
                <a:srgbClr val="000000"/>
              </a:buClr>
              <a:buSzPct val="45000"/>
              <a:buFont typeface="Wingdings" charset="2"/>
              <a:buChar char=""/>
            </a:pPr>
            <a:r>
              <a:rPr lang="pt-BR" sz="2000" b="0" strike="noStrike" spc="-1">
                <a:solidFill>
                  <a:srgbClr val="000000"/>
                </a:solidFill>
                <a:latin typeface="Arial"/>
              </a:rPr>
              <a:t>7.º nível da estrutura de tópicos</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hyperlink" Target="https://www.diamantino.mt.gov.br/O-Municipio/Histori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8.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hyperlink" Target="http://www.intermat.mt.gov.br/" TargetMode="Externa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comments" Target="../comments/comment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24.jpe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hyperlink" Target="http://www.tjmt.jus.br/" TargetMode="External"/><Relationship Id="rId2" Type="http://schemas.openxmlformats.org/officeDocument/2006/relationships/hyperlink" Target="http://www.tjmt.jus.br/noticias/52525" TargetMode="External"/><Relationship Id="rId1" Type="http://schemas.openxmlformats.org/officeDocument/2006/relationships/slideLayout" Target="../slideLayouts/slideLayout37.xml"/><Relationship Id="rId4" Type="http://schemas.openxmlformats.org/officeDocument/2006/relationships/hyperlink" Target="http://corregedoria.tjmt.jus.br/"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al.mt.gov.br/legislacao/" TargetMode="Externa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8" Type="http://schemas.openxmlformats.org/officeDocument/2006/relationships/hyperlink" Target="https://pt.wikipedia.org/wiki/Globo_terrestre" TargetMode="External"/><Relationship Id="rId3" Type="http://schemas.openxmlformats.org/officeDocument/2006/relationships/hyperlink" Target="https://pt.wikipedia.org/wiki/Programa_de_computador" TargetMode="External"/><Relationship Id="rId7" Type="http://schemas.openxmlformats.org/officeDocument/2006/relationships/hyperlink" Target="https://pt.wikipedia.org/wiki/Tridimensional" TargetMode="External"/><Relationship Id="rId2" Type="http://schemas.openxmlformats.org/officeDocument/2006/relationships/hyperlink" Target="https://satellite-map.gosur.com/pt/google-earth/?gclid=Cj0KCQjwjPaCBhDkARIsAISZN7Tf8uloizn0vKe0uA1YSE93XmtaLHAeg0OQ2nPr6qBWv_yVBpCJPbQaAmieEALw_wcB&amp;ll=2.842170943040401e-14-51.6639000000273&amp;z=0.025139541820517364&amp;t=satellite" TargetMode="External"/><Relationship Id="rId1" Type="http://schemas.openxmlformats.org/officeDocument/2006/relationships/slideLayout" Target="../slideLayouts/slideLayout109.xml"/><Relationship Id="rId6" Type="http://schemas.openxmlformats.org/officeDocument/2006/relationships/hyperlink" Target="https://pt.wikipedia.org/wiki/Google" TargetMode="External"/><Relationship Id="rId11" Type="http://schemas.openxmlformats.org/officeDocument/2006/relationships/hyperlink" Target="https://pt.wikipedia.org/wiki/Planeta_Terra" TargetMode="External"/><Relationship Id="rId5" Type="http://schemas.openxmlformats.org/officeDocument/2006/relationships/hyperlink" Target="https://pt.wikipedia.org/wiki/Estados_Unidos" TargetMode="External"/><Relationship Id="rId10" Type="http://schemas.openxmlformats.org/officeDocument/2006/relationships/hyperlink" Target="https://pt.wikipedia.org/wiki/Sistema_de_informa%C3%A7%C3%A3o_geogr%C3%A1fica" TargetMode="External"/><Relationship Id="rId4" Type="http://schemas.openxmlformats.org/officeDocument/2006/relationships/hyperlink" Target="https://pt.wikipedia.org/wiki/Empresa" TargetMode="External"/><Relationship Id="rId9" Type="http://schemas.openxmlformats.org/officeDocument/2006/relationships/hyperlink" Target="https://pt.wikipedia.org/wiki/Imagem_de_sat%C3%A9lite"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1.xml.rels><?xml version="1.0" encoding="UTF-8" standalone="yes"?>
<Relationships xmlns="http://schemas.openxmlformats.org/package/2006/relationships"><Relationship Id="rId3" Type="http://schemas.openxmlformats.org/officeDocument/2006/relationships/hyperlink" Target="https://www.gov.br/incra/pt-br/centrais-de-conteudos/legislacao/leis-e-decretos" TargetMode="External"/><Relationship Id="rId2" Type="http://schemas.openxmlformats.org/officeDocument/2006/relationships/notesSlide" Target="../notesSlides/notesSlide6.xml"/><Relationship Id="rId1" Type="http://schemas.openxmlformats.org/officeDocument/2006/relationships/slideLayout" Target="../slideLayouts/slideLayout97.xml"/><Relationship Id="rId4" Type="http://schemas.openxmlformats.org/officeDocument/2006/relationships/hyperlink" Target="http://corregedoria.tjmt.jus.br/arquivo/8df946cc-bd6f-4dd9-871a-ed3d5e973569/provimento-n-42-2020-cngce-assinado-pd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hyperlink" Target="http://www.planalto.gov.br/ccivil_03/LEIS/L6015.htm#art176&#167;3" TargetMode="External"/><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2" Type="http://schemas.openxmlformats.org/officeDocument/2006/relationships/hyperlink" Target="http://www.planalto.gov.br/ccivil_03/LEIS/L6015consolidado.htm" TargetMode="External"/><Relationship Id="rId1" Type="http://schemas.openxmlformats.org/officeDocument/2006/relationships/slideLayout" Target="../slideLayouts/slideLayout10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xml.rels><?xml version="1.0" encoding="UTF-8" standalone="yes"?>
<Relationships xmlns="http://schemas.openxmlformats.org/package/2006/relationships"><Relationship Id="rId3" Type="http://schemas.openxmlformats.org/officeDocument/2006/relationships/hyperlink" Target="http://g1.globo.com/tudo-sobre/mato-grosso"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hyperlink" Target="https://sigef.incra.gov.br/" TargetMode="External"/><Relationship Id="rId2" Type="http://schemas.openxmlformats.org/officeDocument/2006/relationships/notesSlide" Target="../notesSlides/notesSlide15.xml"/><Relationship Id="rId1" Type="http://schemas.openxmlformats.org/officeDocument/2006/relationships/slideLayout" Target="../slideLayouts/slideLayout97.xml"/><Relationship Id="rId4" Type="http://schemas.openxmlformats.org/officeDocument/2006/relationships/hyperlink" Target="https://sigef.incra.gov.br/consultar/parcelas/"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5.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7.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3.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7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 name="Espaço Reservado para Imagem 21" descr="Mulher no tablet "/>
          <p:cNvPicPr/>
          <p:nvPr/>
        </p:nvPicPr>
        <p:blipFill>
          <a:blip r:embed="rId3">
            <a:alphaModFix amt="35000"/>
          </a:blip>
          <a:srcRect l="4632" r="4632"/>
          <a:stretch/>
        </p:blipFill>
        <p:spPr>
          <a:xfrm>
            <a:off x="1109880" y="0"/>
            <a:ext cx="11052720" cy="6852960"/>
          </a:xfrm>
          <a:prstGeom prst="rect">
            <a:avLst/>
          </a:prstGeom>
          <a:ln w="0">
            <a:noFill/>
          </a:ln>
        </p:spPr>
      </p:pic>
      <p:sp>
        <p:nvSpPr>
          <p:cNvPr id="969" name="CustomShape 1"/>
          <p:cNvSpPr/>
          <p:nvPr/>
        </p:nvSpPr>
        <p:spPr>
          <a:xfrm>
            <a:off x="1523880" y="4836240"/>
            <a:ext cx="4174200" cy="3513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oAutofit/>
          </a:bodyPr>
          <a:lstStyle/>
          <a:p>
            <a:pPr>
              <a:lnSpc>
                <a:spcPct val="90000"/>
              </a:lnSpc>
              <a:spcBef>
                <a:spcPts val="1001"/>
              </a:spcBef>
              <a:tabLst>
                <a:tab pos="0" algn="l"/>
              </a:tabLst>
            </a:pPr>
            <a:r>
              <a:rPr lang="pt-BR" sz="1800" b="1" strike="noStrike" cap="all" spc="262">
                <a:solidFill>
                  <a:srgbClr val="FFFFFF"/>
                </a:solidFill>
                <a:latin typeface="Speak Pro"/>
                <a:ea typeface="DejaVu Sans"/>
              </a:rPr>
              <a:t>No CNGCEMT</a:t>
            </a:r>
            <a:endParaRPr lang="pt-BR" sz="1800" b="0" strike="noStrike" spc="-1">
              <a:latin typeface="Arial"/>
            </a:endParaRPr>
          </a:p>
        </p:txBody>
      </p:sp>
      <p:sp>
        <p:nvSpPr>
          <p:cNvPr id="970" name="CustomShape 2"/>
          <p:cNvSpPr/>
          <p:nvPr/>
        </p:nvSpPr>
        <p:spPr>
          <a:xfrm rot="21553200">
            <a:off x="1523160" y="3814560"/>
            <a:ext cx="8154720" cy="8942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nSpc>
                <a:spcPct val="90000"/>
              </a:lnSpc>
            </a:pPr>
            <a:r>
              <a:rPr lang="pt-BR" sz="4800" b="0" strike="noStrike" cap="all" spc="-1" dirty="0">
                <a:solidFill>
                  <a:srgbClr val="FFFFFF"/>
                </a:solidFill>
                <a:latin typeface="Sagona ExtraLight"/>
                <a:ea typeface="DejaVu Sans"/>
              </a:rPr>
              <a:t>GEORREFERENCIAMENTO</a:t>
            </a:r>
            <a:endParaRPr lang="pt-BR" sz="4800" b="0" strike="noStrike" spc="-1" dirty="0">
              <a:latin typeface="Arial"/>
            </a:endParaRPr>
          </a:p>
        </p:txBody>
      </p:sp>
      <p:pic>
        <p:nvPicPr>
          <p:cNvPr id="971" name="Imagem 2"/>
          <p:cNvPicPr/>
          <p:nvPr/>
        </p:nvPicPr>
        <p:blipFill>
          <a:blip r:embed="rId4"/>
          <a:stretch/>
        </p:blipFill>
        <p:spPr>
          <a:xfrm>
            <a:off x="-114120" y="3653640"/>
            <a:ext cx="1258200" cy="1258200"/>
          </a:xfrm>
          <a:prstGeom prst="rect">
            <a:avLst/>
          </a:prstGeom>
          <a:ln w="0">
            <a:noFill/>
          </a:ln>
        </p:spPr>
      </p:pic>
      <p:pic>
        <p:nvPicPr>
          <p:cNvPr id="972" name="Imagem 6"/>
          <p:cNvPicPr/>
          <p:nvPr/>
        </p:nvPicPr>
        <p:blipFill>
          <a:blip r:embed="rId5"/>
          <a:stretch/>
        </p:blipFill>
        <p:spPr>
          <a:xfrm>
            <a:off x="29160" y="4772160"/>
            <a:ext cx="1058400" cy="860760"/>
          </a:xfrm>
          <a:prstGeom prst="rect">
            <a:avLst/>
          </a:prstGeom>
          <a:ln w="0">
            <a:noFill/>
          </a:ln>
        </p:spPr>
      </p:pic>
      <p:pic>
        <p:nvPicPr>
          <p:cNvPr id="973" name="Imagem 8"/>
          <p:cNvPicPr/>
          <p:nvPr/>
        </p:nvPicPr>
        <p:blipFill>
          <a:blip r:embed="rId6"/>
          <a:stretch/>
        </p:blipFill>
        <p:spPr>
          <a:xfrm>
            <a:off x="49680" y="2982960"/>
            <a:ext cx="1017360" cy="5724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CustomShape 1"/>
          <p:cNvSpPr/>
          <p:nvPr/>
        </p:nvSpPr>
        <p:spPr>
          <a:xfrm>
            <a:off x="1627200" y="339480"/>
            <a:ext cx="10129320" cy="997560"/>
          </a:xfrm>
          <a:prstGeom prst="rect">
            <a:avLst/>
          </a:prstGeom>
          <a:noFill/>
          <a:ln w="0">
            <a:noFill/>
          </a:ln>
        </p:spPr>
        <p:style>
          <a:lnRef idx="0">
            <a:scrgbClr r="0" g="0" b="0"/>
          </a:lnRef>
          <a:fillRef idx="0">
            <a:scrgbClr r="0" g="0" b="0"/>
          </a:fillRef>
          <a:effectRef idx="0">
            <a:scrgbClr r="0" g="0" b="0"/>
          </a:effectRef>
          <a:fontRef idx="minor"/>
        </p:style>
      </p:sp>
      <p:sp>
        <p:nvSpPr>
          <p:cNvPr id="989" name="CustomShape 2"/>
          <p:cNvSpPr/>
          <p:nvPr/>
        </p:nvSpPr>
        <p:spPr>
          <a:xfrm>
            <a:off x="1627200" y="1506960"/>
            <a:ext cx="10129320" cy="48441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oAutofit/>
          </a:bodyPr>
          <a:lstStyle/>
          <a:p>
            <a:pPr algn="just">
              <a:lnSpc>
                <a:spcPct val="100000"/>
              </a:lnSpc>
            </a:pPr>
            <a:endParaRPr lang="pt-BR" sz="1800" b="0" strike="noStrike" spc="-1">
              <a:latin typeface="Arial"/>
            </a:endParaRPr>
          </a:p>
          <a:p>
            <a:pPr algn="just">
              <a:lnSpc>
                <a:spcPct val="100000"/>
              </a:lnSpc>
            </a:pPr>
            <a:endParaRPr lang="pt-BR" sz="1800" b="0" strike="noStrike" spc="-1">
              <a:latin typeface="Arial"/>
            </a:endParaRPr>
          </a:p>
          <a:p>
            <a:pPr algn="just">
              <a:lnSpc>
                <a:spcPct val="100000"/>
              </a:lnSpc>
            </a:pPr>
            <a:endParaRPr lang="pt-BR" sz="1800" b="0" strike="noStrike" spc="-1">
              <a:latin typeface="Arial"/>
            </a:endParaRPr>
          </a:p>
          <a:p>
            <a:pPr algn="just">
              <a:lnSpc>
                <a:spcPct val="100000"/>
              </a:lnSpc>
            </a:pPr>
            <a:endParaRPr lang="pt-BR" sz="1800" b="0" strike="noStrike" spc="-1">
              <a:latin typeface="Arial"/>
            </a:endParaRPr>
          </a:p>
          <a:p>
            <a:pPr>
              <a:lnSpc>
                <a:spcPct val="100000"/>
              </a:lnSpc>
              <a:spcBef>
                <a:spcPts val="1001"/>
              </a:spcBef>
            </a:pPr>
            <a:endParaRPr lang="pt-BR" sz="1800" b="0" strike="noStrike" spc="-1">
              <a:latin typeface="Arial"/>
            </a:endParaRPr>
          </a:p>
        </p:txBody>
      </p:sp>
      <p:pic>
        <p:nvPicPr>
          <p:cNvPr id="990" name="Imagem 544"/>
          <p:cNvPicPr>
            <a:picLocks noChangeAspect="1"/>
          </p:cNvPicPr>
          <p:nvPr/>
        </p:nvPicPr>
        <p:blipFill>
          <a:blip r:embed="rId3"/>
          <a:stretch/>
        </p:blipFill>
        <p:spPr>
          <a:xfrm>
            <a:off x="1260800" y="668040"/>
            <a:ext cx="4306880" cy="5760000"/>
          </a:xfrm>
          <a:prstGeom prst="rect">
            <a:avLst/>
          </a:prstGeom>
          <a:ln w="0">
            <a:noFill/>
          </a:ln>
        </p:spPr>
      </p:pic>
      <p:sp>
        <p:nvSpPr>
          <p:cNvPr id="6" name="CaixaDeTexto 5">
            <a:extLst>
              <a:ext uri="{FF2B5EF4-FFF2-40B4-BE49-F238E27FC236}">
                <a16:creationId xmlns:a16="http://schemas.microsoft.com/office/drawing/2014/main" id="{4A453A12-FE49-4F3B-9199-CDD9E6876012}"/>
              </a:ext>
            </a:extLst>
          </p:cNvPr>
          <p:cNvSpPr txBox="1"/>
          <p:nvPr/>
        </p:nvSpPr>
        <p:spPr>
          <a:xfrm>
            <a:off x="5934080" y="838261"/>
            <a:ext cx="5822440" cy="2062103"/>
          </a:xfrm>
          <a:prstGeom prst="rect">
            <a:avLst/>
          </a:prstGeom>
          <a:noFill/>
        </p:spPr>
        <p:txBody>
          <a:bodyPr wrap="square">
            <a:spAutoFit/>
          </a:bodyPr>
          <a:lstStyle/>
          <a:p>
            <a:pPr algn="just"/>
            <a:r>
              <a:rPr lang="pt-BR" sz="1600" b="0" i="1" dirty="0">
                <a:solidFill>
                  <a:srgbClr val="212529"/>
                </a:solidFill>
                <a:effectLst/>
                <a:latin typeface="Lato-Regular"/>
              </a:rPr>
              <a:t>“Nove anos após o descobrimento das fabulosas minas de Cuiabá, por Paschoal Moreira Cabral e Miguel Sutil, Diamantino também foi descoberto. Gabriel Antunes Maciel, numa perigosa excursão por água e por terra, penetrou com sua bandeira pelo sertão mato-grossense, por lugares que talvez nunca tenham sido pisados por civilizados.</a:t>
            </a:r>
            <a:br>
              <a:rPr lang="pt-BR" sz="1600" i="1" dirty="0"/>
            </a:br>
            <a:r>
              <a:rPr lang="pt-BR" sz="1600" i="1" dirty="0"/>
              <a:t>(...)</a:t>
            </a:r>
          </a:p>
          <a:p>
            <a:pPr algn="just"/>
            <a:r>
              <a:rPr lang="pt-BR" sz="1600" b="0" i="1" dirty="0">
                <a:solidFill>
                  <a:srgbClr val="212529"/>
                </a:solidFill>
                <a:effectLst/>
                <a:latin typeface="Lato-Regular"/>
              </a:rPr>
              <a:t>Era o ano de 1728</a:t>
            </a:r>
            <a:r>
              <a:rPr lang="pt-BR" sz="1600" b="0" i="0" dirty="0">
                <a:solidFill>
                  <a:srgbClr val="212529"/>
                </a:solidFill>
                <a:effectLst/>
                <a:latin typeface="Lato-Regular"/>
              </a:rPr>
              <a:t>.”</a:t>
            </a:r>
            <a:endParaRPr lang="pt-BR" sz="1600" dirty="0"/>
          </a:p>
        </p:txBody>
      </p:sp>
      <p:sp>
        <p:nvSpPr>
          <p:cNvPr id="8" name="CaixaDeTexto 7">
            <a:extLst>
              <a:ext uri="{FF2B5EF4-FFF2-40B4-BE49-F238E27FC236}">
                <a16:creationId xmlns:a16="http://schemas.microsoft.com/office/drawing/2014/main" id="{9C0DBEDD-DEFD-4ECC-949F-5949BAB31175}"/>
              </a:ext>
            </a:extLst>
          </p:cNvPr>
          <p:cNvSpPr txBox="1"/>
          <p:nvPr/>
        </p:nvSpPr>
        <p:spPr>
          <a:xfrm>
            <a:off x="5869700" y="2900364"/>
            <a:ext cx="6096000" cy="369332"/>
          </a:xfrm>
          <a:prstGeom prst="rect">
            <a:avLst/>
          </a:prstGeom>
          <a:noFill/>
        </p:spPr>
        <p:txBody>
          <a:bodyPr wrap="square">
            <a:spAutoFit/>
          </a:bodyPr>
          <a:lstStyle/>
          <a:p>
            <a:r>
              <a:rPr lang="pt-BR" sz="1400" dirty="0">
                <a:hlinkClick r:id="rId4"/>
              </a:rPr>
              <a:t>https://www.diamantino.mt.gov.br/O-Municipio/Historia</a:t>
            </a:r>
            <a:r>
              <a:rPr lang="pt-BR" dirty="0">
                <a:hlinkClick r:id="rId4"/>
              </a:rPr>
              <a:t>/</a:t>
            </a:r>
            <a:r>
              <a:rPr lang="pt-BR"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9726125-F849-47A0-B686-11EAECC69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106" y="821687"/>
            <a:ext cx="2880000" cy="2305306"/>
          </a:xfrm>
          <a:prstGeom prst="rect">
            <a:avLst/>
          </a:prstGeom>
        </p:spPr>
      </p:pic>
      <p:pic>
        <p:nvPicPr>
          <p:cNvPr id="9" name="Imagem 8">
            <a:extLst>
              <a:ext uri="{FF2B5EF4-FFF2-40B4-BE49-F238E27FC236}">
                <a16:creationId xmlns:a16="http://schemas.microsoft.com/office/drawing/2014/main" id="{4E0BAEE6-38F1-4BAC-8143-9C0C23336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478" y="701040"/>
            <a:ext cx="3600000" cy="5699208"/>
          </a:xfrm>
          <a:prstGeom prst="rect">
            <a:avLst/>
          </a:prstGeom>
        </p:spPr>
      </p:pic>
      <p:pic>
        <p:nvPicPr>
          <p:cNvPr id="5122" name="Picture 2" descr="A história do teodolito">
            <a:extLst>
              <a:ext uri="{FF2B5EF4-FFF2-40B4-BE49-F238E27FC236}">
                <a16:creationId xmlns:a16="http://schemas.microsoft.com/office/drawing/2014/main" id="{58CB2BA1-120C-4151-9AE3-B0B2CAE1F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2880000" cy="28746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ândido Rondon – Wikipédia, a enciclopédia livre">
            <a:extLst>
              <a:ext uri="{FF2B5EF4-FFF2-40B4-BE49-F238E27FC236}">
                <a16:creationId xmlns:a16="http://schemas.microsoft.com/office/drawing/2014/main" id="{FF67A8DE-0D72-4C72-BC22-154355C00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735" y="1478956"/>
            <a:ext cx="238125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064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CustomShape 1"/>
          <p:cNvSpPr/>
          <p:nvPr/>
        </p:nvSpPr>
        <p:spPr>
          <a:xfrm>
            <a:off x="1800000" y="273240"/>
            <a:ext cx="977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DIVISÃO DO ESTADO EM 11/10/1977 – LEI COMPLEMENTAR Nº 31</a:t>
            </a:r>
            <a:endParaRPr lang="pt-BR" sz="4000" b="0" strike="noStrike" spc="-1">
              <a:latin typeface="Arial"/>
            </a:endParaRPr>
          </a:p>
        </p:txBody>
      </p:sp>
      <p:pic>
        <p:nvPicPr>
          <p:cNvPr id="992" name="Imagem 535"/>
          <p:cNvPicPr/>
          <p:nvPr/>
        </p:nvPicPr>
        <p:blipFill>
          <a:blip r:embed="rId2"/>
          <a:stretch/>
        </p:blipFill>
        <p:spPr>
          <a:xfrm>
            <a:off x="3579840" y="1710360"/>
            <a:ext cx="6220440" cy="487368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CustomShape 1"/>
          <p:cNvSpPr/>
          <p:nvPr/>
        </p:nvSpPr>
        <p:spPr>
          <a:xfrm>
            <a:off x="1371600" y="273600"/>
            <a:ext cx="1020960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spcBef>
                <a:spcPts val="1001"/>
              </a:spcBef>
              <a:tabLst>
                <a:tab pos="0" algn="l"/>
              </a:tabLst>
            </a:pPr>
            <a:r>
              <a:rPr lang="pt-BR" sz="2000" b="0" strike="noStrike" spc="-1" dirty="0">
                <a:solidFill>
                  <a:srgbClr val="000000"/>
                </a:solidFill>
                <a:latin typeface="Arial"/>
                <a:ea typeface="Microsoft YaHei"/>
              </a:rPr>
              <a:t>Fonte  - Siqueira, Elizabeth Madureira. História de Mato Grosso. </a:t>
            </a:r>
            <a:r>
              <a:rPr lang="pt-BR" sz="2000" b="0" strike="noStrike" spc="-1" dirty="0">
                <a:solidFill>
                  <a:srgbClr val="000000"/>
                </a:solidFill>
                <a:latin typeface="Arial"/>
                <a:ea typeface="DejaVu Sans"/>
              </a:rPr>
              <a:t>Editora Entrelinhas</a:t>
            </a:r>
            <a:endParaRPr lang="pt-BR" sz="2000" b="0" strike="noStrike" spc="-1" dirty="0">
              <a:latin typeface="Arial"/>
            </a:endParaRPr>
          </a:p>
        </p:txBody>
      </p:sp>
      <p:pic>
        <p:nvPicPr>
          <p:cNvPr id="4098" name="Picture 2" descr="HISTÓRIA DE MATO GROSSODa ancestralidade aos dias atuais[ 2ª edição |  atualizada e ampliada ] - Entrelinhas Editora">
            <a:extLst>
              <a:ext uri="{FF2B5EF4-FFF2-40B4-BE49-F238E27FC236}">
                <a16:creationId xmlns:a16="http://schemas.microsoft.com/office/drawing/2014/main" id="{28BB3C2D-147D-48E4-BA66-C5F067A1E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067" y="1667510"/>
            <a:ext cx="35528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05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SOBRE O INTERMAT</a:t>
            </a:r>
            <a:endParaRPr lang="pt-BR" sz="4000" b="0" strike="noStrike" spc="-1">
              <a:latin typeface="Arial"/>
            </a:endParaRPr>
          </a:p>
        </p:txBody>
      </p:sp>
      <p:sp>
        <p:nvSpPr>
          <p:cNvPr id="994" name="CustomShape 2"/>
          <p:cNvSpPr/>
          <p:nvPr/>
        </p:nvSpPr>
        <p:spPr>
          <a:xfrm>
            <a:off x="1440000" y="1604160"/>
            <a:ext cx="10139760" cy="4873320"/>
          </a:xfrm>
          <a:prstGeom prst="rect">
            <a:avLst/>
          </a:prstGeom>
          <a:noFill/>
          <a:ln w="0">
            <a:noFill/>
          </a:ln>
        </p:spPr>
        <p:style>
          <a:lnRef idx="0">
            <a:scrgbClr r="0" g="0" b="0"/>
          </a:lnRef>
          <a:fillRef idx="0">
            <a:scrgbClr r="0" g="0" b="0"/>
          </a:fillRef>
          <a:effectRef idx="0">
            <a:scrgbClr r="0" g="0" b="0"/>
          </a:effectRef>
          <a:fontRef idx="minor"/>
        </p:style>
      </p:sp>
      <p:pic>
        <p:nvPicPr>
          <p:cNvPr id="995" name="Imagem 994"/>
          <p:cNvPicPr/>
          <p:nvPr/>
        </p:nvPicPr>
        <p:blipFill>
          <a:blip r:embed="rId2"/>
          <a:stretch/>
        </p:blipFill>
        <p:spPr>
          <a:xfrm>
            <a:off x="2520000" y="1783080"/>
            <a:ext cx="7560000" cy="2176920"/>
          </a:xfrm>
          <a:prstGeom prst="rect">
            <a:avLst/>
          </a:prstGeom>
          <a:ln w="0">
            <a:noFill/>
          </a:ln>
        </p:spPr>
      </p:pic>
      <p:sp>
        <p:nvSpPr>
          <p:cNvPr id="996" name="TextShape 3"/>
          <p:cNvSpPr txBox="1"/>
          <p:nvPr/>
        </p:nvSpPr>
        <p:spPr>
          <a:xfrm>
            <a:off x="1620000" y="4140000"/>
            <a:ext cx="10260000" cy="1882080"/>
          </a:xfrm>
          <a:prstGeom prst="rect">
            <a:avLst/>
          </a:prstGeom>
          <a:noFill/>
          <a:ln w="0">
            <a:noFill/>
          </a:ln>
        </p:spPr>
        <p:txBody>
          <a:bodyPr lIns="90000" tIns="45000" rIns="90000" bIns="45000">
            <a:noAutofit/>
          </a:bodyPr>
          <a:lstStyle/>
          <a:p>
            <a:r>
              <a:rPr lang="pt-BR" sz="1800" b="0" strike="noStrike" spc="-1">
                <a:latin typeface="Arial"/>
              </a:rPr>
              <a:t>A Lei nº. 3.681 de 01 de dezembro de 1975 transformou o Departamento de Geografia e Geologia numa Autarquia denominada Instituto de Terras de Mato Grosso, vinculada à Secretaria de Agricultura com a finalidade de promover a regularização fundiária de terras no Estado (art. 16).</a:t>
            </a:r>
          </a:p>
          <a:p>
            <a:endParaRPr lang="pt-BR" sz="1800" b="0" strike="noStrike" spc="-1">
              <a:latin typeface="Arial"/>
            </a:endParaRPr>
          </a:p>
          <a:p>
            <a:r>
              <a:rPr lang="pt-BR" sz="1800" b="0" strike="noStrike" spc="-1">
                <a:latin typeface="Arial"/>
              </a:rPr>
              <a:t>Assim, em razão de sua natureza jurídica de autarquia, o INTERMAT foi devidamente regulamentado pelo Decreto nº. 775 de 25 de novembro de 1976 onde, dentre suas considerações, foram instituídas, naquele momento, políticas públicas no tocante à regularização fundiária.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SOBRE O INTERMAT</a:t>
            </a:r>
            <a:endParaRPr lang="pt-BR" sz="4000" b="0" strike="noStrike" spc="-1">
              <a:latin typeface="Arial"/>
            </a:endParaRPr>
          </a:p>
        </p:txBody>
      </p:sp>
      <p:sp>
        <p:nvSpPr>
          <p:cNvPr id="998" name="CustomShape 2"/>
          <p:cNvSpPr/>
          <p:nvPr/>
        </p:nvSpPr>
        <p:spPr>
          <a:xfrm>
            <a:off x="1440000" y="1868320"/>
            <a:ext cx="10139760" cy="4369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r>
              <a:rPr lang="pt-BR" sz="2600" spc="-1" dirty="0">
                <a:solidFill>
                  <a:srgbClr val="000000"/>
                </a:solidFill>
                <a:latin typeface="Arial"/>
                <a:ea typeface="DejaVu Sans"/>
              </a:rPr>
              <a:t>As funções de </a:t>
            </a:r>
            <a:r>
              <a:rPr lang="pt-BR" sz="2600" b="0" strike="noStrike" spc="-1" dirty="0">
                <a:solidFill>
                  <a:srgbClr val="000000"/>
                </a:solidFill>
                <a:latin typeface="Arial"/>
                <a:ea typeface="DejaVu Sans"/>
              </a:rPr>
              <a:t>Órgão de Terras foi desempenhada...</a:t>
            </a:r>
            <a:endParaRPr lang="pt-BR" sz="2600" b="0" strike="noStrike" spc="-1" dirty="0">
              <a:latin typeface="Arial"/>
            </a:endParaRPr>
          </a:p>
          <a:p>
            <a:pPr algn="just">
              <a:lnSpc>
                <a:spcPct val="100000"/>
              </a:lnSpc>
            </a:pPr>
            <a:endParaRPr lang="pt-BR" sz="2600" b="0" strike="noStrike" spc="-1" dirty="0">
              <a:latin typeface="Arial"/>
            </a:endParaRPr>
          </a:p>
          <a:p>
            <a:pPr algn="just">
              <a:lnSpc>
                <a:spcPct val="100000"/>
              </a:lnSpc>
            </a:pPr>
            <a:r>
              <a:rPr lang="pt-BR" sz="2600" b="0" strike="noStrike" spc="-1" dirty="0">
                <a:solidFill>
                  <a:srgbClr val="000000"/>
                </a:solidFill>
                <a:latin typeface="Arial"/>
                <a:ea typeface="DejaVu Sans"/>
              </a:rPr>
              <a:t>*  Repartição de Terras, Minas e Colonização </a:t>
            </a:r>
            <a:endParaRPr lang="pt-BR" sz="2600" b="0" strike="noStrike" spc="-1" dirty="0">
              <a:latin typeface="Arial"/>
            </a:endParaRPr>
          </a:p>
          <a:p>
            <a:pPr algn="just">
              <a:lnSpc>
                <a:spcPct val="100000"/>
              </a:lnSpc>
            </a:pPr>
            <a:r>
              <a:rPr lang="pt-BR" sz="2600" b="0" strike="noStrike" spc="-1" dirty="0">
                <a:solidFill>
                  <a:srgbClr val="000000"/>
                </a:solidFill>
                <a:latin typeface="Arial"/>
                <a:ea typeface="DejaVu Sans"/>
              </a:rPr>
              <a:t>* DTC – Departamento de Terras e Colonização*</a:t>
            </a:r>
            <a:endParaRPr lang="pt-BR" sz="2600" b="0" strike="noStrike" spc="-1" dirty="0">
              <a:latin typeface="Arial"/>
            </a:endParaRPr>
          </a:p>
          <a:p>
            <a:pPr algn="just">
              <a:lnSpc>
                <a:spcPct val="100000"/>
              </a:lnSpc>
            </a:pPr>
            <a:r>
              <a:rPr lang="pt-BR" sz="2600" b="0" strike="noStrike" spc="-1" dirty="0">
                <a:solidFill>
                  <a:srgbClr val="000000"/>
                </a:solidFill>
                <a:latin typeface="Arial"/>
                <a:ea typeface="DejaVu Sans"/>
              </a:rPr>
              <a:t>* Instituto de Terras de Mato Grosso - </a:t>
            </a:r>
            <a:r>
              <a:rPr lang="pt-BR" sz="2000" b="0" u="sng" strike="noStrike" spc="-1" dirty="0">
                <a:solidFill>
                  <a:srgbClr val="8F8F8F"/>
                </a:solidFill>
                <a:uFillTx/>
                <a:latin typeface="Arial"/>
                <a:ea typeface="DejaVu Sans"/>
                <a:hlinkClick r:id="rId2"/>
              </a:rPr>
              <a:t>http://www.intermat.mt.gov.br/</a:t>
            </a:r>
            <a:r>
              <a:rPr lang="pt-BR" sz="2000" b="0" strike="noStrike" spc="-1" dirty="0">
                <a:solidFill>
                  <a:srgbClr val="8F8F8F"/>
                </a:solidFill>
                <a:latin typeface="Arial"/>
                <a:ea typeface="DejaVu Sans"/>
              </a:rPr>
              <a:t> </a:t>
            </a:r>
            <a:endParaRPr lang="pt-BR" sz="2000" b="0" strike="noStrike" spc="-1" dirty="0">
              <a:latin typeface="Arial"/>
            </a:endParaRPr>
          </a:p>
          <a:p>
            <a:pPr algn="just">
              <a:lnSpc>
                <a:spcPct val="100000"/>
              </a:lnSpc>
            </a:pPr>
            <a:endParaRPr lang="pt-BR" sz="2000" b="0" strike="noStrike" spc="-1" dirty="0">
              <a:latin typeface="Arial"/>
            </a:endParaRPr>
          </a:p>
          <a:p>
            <a:pPr algn="just">
              <a:lnSpc>
                <a:spcPct val="100000"/>
              </a:lnSpc>
            </a:pPr>
            <a:r>
              <a:rPr lang="pt-BR" sz="2600" b="0" strike="noStrike" spc="-1" dirty="0">
                <a:solidFill>
                  <a:srgbClr val="000000"/>
                </a:solidFill>
                <a:latin typeface="Arial"/>
                <a:ea typeface="DejaVu Sans"/>
              </a:rPr>
              <a:t>CNGCEMT</a:t>
            </a:r>
            <a:endParaRPr lang="pt-BR" sz="2600" b="0" strike="noStrike" spc="-1" dirty="0">
              <a:latin typeface="Arial"/>
            </a:endParaRPr>
          </a:p>
          <a:p>
            <a:pPr algn="just">
              <a:lnSpc>
                <a:spcPct val="100000"/>
              </a:lnSpc>
            </a:pPr>
            <a:r>
              <a:rPr lang="pt-BR" sz="1800" b="1" i="1" strike="noStrike" spc="-1" dirty="0">
                <a:solidFill>
                  <a:srgbClr val="000000"/>
                </a:solidFill>
                <a:latin typeface="Times New Roman"/>
                <a:ea typeface="Times New Roman"/>
              </a:rPr>
              <a:t>Art. 764. </a:t>
            </a:r>
            <a:r>
              <a:rPr lang="pt-BR" sz="1800" b="0" i="1" strike="noStrike" spc="-1" dirty="0">
                <a:solidFill>
                  <a:srgbClr val="000000"/>
                </a:solidFill>
                <a:latin typeface="Times New Roman"/>
                <a:ea typeface="Times New Roman"/>
              </a:rPr>
              <a:t>Salvo se houver possibilidade de confirmação mediante </a:t>
            </a:r>
            <a:r>
              <a:rPr lang="pt-BR" sz="1800" b="1" i="1" strike="noStrike" spc="-1" dirty="0">
                <a:solidFill>
                  <a:srgbClr val="000000"/>
                </a:solidFill>
                <a:latin typeface="Times New Roman"/>
                <a:ea typeface="Times New Roman"/>
              </a:rPr>
              <a:t>consulta virtual no site </a:t>
            </a:r>
            <a:r>
              <a:rPr lang="pt-BR" sz="1800" b="0" i="1" strike="noStrike" spc="-1" dirty="0">
                <a:solidFill>
                  <a:srgbClr val="000000"/>
                </a:solidFill>
                <a:latin typeface="Times New Roman"/>
                <a:ea typeface="Times New Roman"/>
              </a:rPr>
              <a:t>do órgão competente ou tratar-se de certidões ou títulos encaminhados diretamente pelo ente público, os registradores imobiliários deverão </a:t>
            </a:r>
            <a:r>
              <a:rPr lang="pt-BR" sz="1800" b="1" i="1" strike="noStrike" spc="-1" dirty="0">
                <a:solidFill>
                  <a:srgbClr val="000000"/>
                </a:solidFill>
                <a:latin typeface="Times New Roman"/>
                <a:ea typeface="Times New Roman"/>
              </a:rPr>
              <a:t>consultar o Instituto de Terras</a:t>
            </a:r>
            <a:r>
              <a:rPr lang="pt-BR" sz="1800" b="0" i="1" strike="noStrike" spc="-1" dirty="0">
                <a:solidFill>
                  <a:srgbClr val="000000"/>
                </a:solidFill>
                <a:latin typeface="Times New Roman"/>
                <a:ea typeface="Times New Roman"/>
              </a:rPr>
              <a:t> do Estado de Mato Grosso - </a:t>
            </a:r>
            <a:r>
              <a:rPr lang="pt-BR" sz="1800" b="1" i="1" strike="noStrike" spc="-1" dirty="0" err="1">
                <a:solidFill>
                  <a:srgbClr val="000000"/>
                </a:solidFill>
                <a:latin typeface="Times New Roman"/>
                <a:ea typeface="Times New Roman"/>
              </a:rPr>
              <a:t>Intermat</a:t>
            </a:r>
            <a:r>
              <a:rPr lang="pt-BR" sz="1800" b="0" i="1" strike="noStrike" spc="-1" dirty="0">
                <a:solidFill>
                  <a:srgbClr val="000000"/>
                </a:solidFill>
                <a:latin typeface="Times New Roman"/>
                <a:ea typeface="Times New Roman"/>
              </a:rPr>
              <a:t> ou o Instituto Nacional de Colonização e Reforma Agrária - Incra, conforme o caso, </a:t>
            </a:r>
            <a:r>
              <a:rPr lang="pt-BR" sz="1800" b="1" i="1" u="sng" strike="noStrike" spc="-1" dirty="0">
                <a:solidFill>
                  <a:srgbClr val="000000"/>
                </a:solidFill>
                <a:latin typeface="Times New Roman"/>
                <a:ea typeface="Times New Roman"/>
              </a:rPr>
              <a:t>sempre que lhes forem apresentadas pelo particular certidões ou títulos</a:t>
            </a:r>
            <a:r>
              <a:rPr lang="pt-BR" sz="1800" b="0" i="1" strike="noStrike" spc="-1" dirty="0">
                <a:solidFill>
                  <a:srgbClr val="000000"/>
                </a:solidFill>
                <a:latin typeface="Times New Roman"/>
                <a:ea typeface="Times New Roman"/>
              </a:rPr>
              <a:t> desses órgãos, devendo estas consultas ser respondidas no prazo de 30 (trinta) dias.</a:t>
            </a:r>
            <a:endParaRPr lang="pt-BR" sz="1800" b="0" i="1" strike="noStrike" spc="-1" dirty="0">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INTERMAT - DOCUMENTOS EMITIDOS</a:t>
            </a:r>
            <a:endParaRPr lang="pt-BR" sz="4000" b="0" strike="noStrike" spc="-1">
              <a:latin typeface="Arial"/>
            </a:endParaRPr>
          </a:p>
        </p:txBody>
      </p:sp>
      <p:sp>
        <p:nvSpPr>
          <p:cNvPr id="1000" name="CustomShape 2"/>
          <p:cNvSpPr/>
          <p:nvPr/>
        </p:nvSpPr>
        <p:spPr>
          <a:xfrm>
            <a:off x="1440000" y="1604160"/>
            <a:ext cx="10139760" cy="4873320"/>
          </a:xfrm>
          <a:prstGeom prst="rect">
            <a:avLst/>
          </a:prstGeom>
          <a:noFill/>
          <a:ln w="0">
            <a:noFill/>
          </a:ln>
        </p:spPr>
        <p:style>
          <a:lnRef idx="0">
            <a:scrgbClr r="0" g="0" b="0"/>
          </a:lnRef>
          <a:fillRef idx="0">
            <a:scrgbClr r="0" g="0" b="0"/>
          </a:fillRef>
          <a:effectRef idx="0">
            <a:scrgbClr r="0" g="0" b="0"/>
          </a:effectRef>
          <a:fontRef idx="minor"/>
        </p:style>
      </p:sp>
      <p:pic>
        <p:nvPicPr>
          <p:cNvPr id="1001" name="Imagem 1000"/>
          <p:cNvPicPr/>
          <p:nvPr/>
        </p:nvPicPr>
        <p:blipFill>
          <a:blip r:embed="rId2"/>
          <a:stretch/>
        </p:blipFill>
        <p:spPr>
          <a:xfrm>
            <a:off x="1440000" y="1554080"/>
            <a:ext cx="6120000" cy="510192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FENÔMENOS DA OCUPAÇÃO </a:t>
            </a:r>
            <a:endParaRPr lang="pt-BR" sz="4000" b="0" strike="noStrike" spc="-1" dirty="0">
              <a:latin typeface="Arial"/>
            </a:endParaRPr>
          </a:p>
        </p:txBody>
      </p:sp>
      <p:sp>
        <p:nvSpPr>
          <p:cNvPr id="998" name="CustomShape 2"/>
          <p:cNvSpPr/>
          <p:nvPr/>
        </p:nvSpPr>
        <p:spPr>
          <a:xfrm>
            <a:off x="1440000" y="1868320"/>
            <a:ext cx="10139760" cy="4369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r>
              <a:rPr lang="pt-BR" sz="3000" b="1" u="sng" strike="noStrike" spc="-1" dirty="0">
                <a:latin typeface="Arial"/>
              </a:rPr>
              <a:t>SOBREPOSIÇÃO</a:t>
            </a:r>
            <a:r>
              <a:rPr lang="pt-BR" sz="3000" b="1" strike="noStrike" spc="-1" dirty="0">
                <a:latin typeface="Arial"/>
              </a:rPr>
              <a:t> </a:t>
            </a:r>
            <a:r>
              <a:rPr lang="pt-BR" sz="3000" b="0" strike="noStrike" spc="-1" dirty="0">
                <a:latin typeface="Arial"/>
              </a:rPr>
              <a:t>DE TÍTULOS DEFINITIVOS (TD)</a:t>
            </a:r>
          </a:p>
          <a:p>
            <a:pPr algn="just">
              <a:lnSpc>
                <a:spcPct val="100000"/>
              </a:lnSpc>
            </a:pPr>
            <a:endParaRPr lang="pt-BR" spc="-1" dirty="0">
              <a:latin typeface="Arial"/>
            </a:endParaRPr>
          </a:p>
          <a:p>
            <a:pPr algn="just">
              <a:lnSpc>
                <a:spcPct val="100000"/>
              </a:lnSpc>
            </a:pPr>
            <a:endParaRPr lang="pt-BR" sz="1800" b="0" strike="noStrike" spc="-1" dirty="0">
              <a:latin typeface="Arial"/>
            </a:endParaRPr>
          </a:p>
          <a:p>
            <a:pPr algn="just">
              <a:lnSpc>
                <a:spcPct val="100000"/>
              </a:lnSpc>
            </a:pPr>
            <a:endParaRPr lang="pt-BR" spc="-1" dirty="0">
              <a:latin typeface="Arial"/>
            </a:endParaRPr>
          </a:p>
          <a:p>
            <a:pPr algn="just">
              <a:lnSpc>
                <a:spcPct val="100000"/>
              </a:lnSpc>
            </a:pPr>
            <a:endParaRPr lang="pt-BR" sz="1800" b="1" strike="noStrike" spc="-1" dirty="0">
              <a:effectLst>
                <a:outerShdw blurRad="38100" dist="38100" dir="2700000" algn="tl">
                  <a:srgbClr val="000000">
                    <a:alpha val="43137"/>
                  </a:srgbClr>
                </a:outerShdw>
              </a:effectLst>
              <a:latin typeface="Arial"/>
            </a:endParaRPr>
          </a:p>
          <a:p>
            <a:pPr algn="just">
              <a:lnSpc>
                <a:spcPct val="100000"/>
              </a:lnSpc>
            </a:pPr>
            <a:r>
              <a:rPr lang="pt-BR" sz="3000" b="1" u="sng" strike="noStrike" spc="-1" dirty="0">
                <a:effectLst>
                  <a:outerShdw blurRad="38100" dist="38100" dir="2700000" algn="tl">
                    <a:srgbClr val="000000">
                      <a:alpha val="43137"/>
                    </a:srgbClr>
                  </a:outerShdw>
                </a:effectLst>
                <a:latin typeface="Arial"/>
              </a:rPr>
              <a:t>DESLOCAMENTO</a:t>
            </a:r>
            <a:r>
              <a:rPr lang="pt-BR" sz="3000" b="1" strike="noStrike" spc="-1" dirty="0">
                <a:effectLst>
                  <a:outerShdw blurRad="38100" dist="38100" dir="2700000" algn="tl">
                    <a:srgbClr val="000000">
                      <a:alpha val="43137"/>
                    </a:srgbClr>
                  </a:outerShdw>
                </a:effectLst>
                <a:latin typeface="Arial"/>
              </a:rPr>
              <a:t> </a:t>
            </a:r>
            <a:r>
              <a:rPr lang="pt-BR" sz="3000" b="0" strike="noStrike" spc="-1" dirty="0">
                <a:latin typeface="Arial"/>
              </a:rPr>
              <a:t>NO EXERCÍCIO DA POSSE</a:t>
            </a:r>
          </a:p>
          <a:p>
            <a:pPr algn="just">
              <a:lnSpc>
                <a:spcPct val="100000"/>
              </a:lnSpc>
            </a:pPr>
            <a:endParaRPr lang="pt-BR" sz="1800" b="0" strike="noStrike" spc="-1" dirty="0">
              <a:latin typeface="Arial"/>
            </a:endParaRPr>
          </a:p>
        </p:txBody>
      </p:sp>
    </p:spTree>
    <p:extLst>
      <p:ext uri="{BB962C8B-B14F-4D97-AF65-F5344CB8AC3E}">
        <p14:creationId xmlns:p14="http://schemas.microsoft.com/office/powerpoint/2010/main" val="445400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600" b="1" strike="noStrike" spc="-1">
                <a:solidFill>
                  <a:srgbClr val="000000"/>
                </a:solidFill>
                <a:latin typeface="Arial"/>
                <a:ea typeface="DejaVu Sans"/>
              </a:rPr>
              <a:t>CERTIDÃO DE LOCALIZAÇÃO </a:t>
            </a:r>
            <a:r>
              <a:rPr lang="pt-BR" sz="4000" b="1" strike="noStrike" spc="-1">
                <a:solidFill>
                  <a:srgbClr val="000000"/>
                </a:solidFill>
                <a:latin typeface="Arial"/>
                <a:ea typeface="DejaVu Sans"/>
              </a:rPr>
              <a:t>- INTERMAT</a:t>
            </a:r>
            <a:endParaRPr lang="pt-BR" sz="4000" b="0" strike="noStrike" spc="-1">
              <a:latin typeface="Arial"/>
            </a:endParaRPr>
          </a:p>
        </p:txBody>
      </p:sp>
      <p:sp>
        <p:nvSpPr>
          <p:cNvPr id="1006" name="CustomShape 2"/>
          <p:cNvSpPr/>
          <p:nvPr/>
        </p:nvSpPr>
        <p:spPr>
          <a:xfrm>
            <a:off x="1440000" y="1604160"/>
            <a:ext cx="10139760" cy="4873320"/>
          </a:xfrm>
          <a:prstGeom prst="rect">
            <a:avLst/>
          </a:prstGeom>
          <a:noFill/>
          <a:ln w="0">
            <a:noFill/>
          </a:ln>
        </p:spPr>
        <p:style>
          <a:lnRef idx="0">
            <a:scrgbClr r="0" g="0" b="0"/>
          </a:lnRef>
          <a:fillRef idx="0">
            <a:scrgbClr r="0" g="0" b="0"/>
          </a:fillRef>
          <a:effectRef idx="0">
            <a:scrgbClr r="0" g="0" b="0"/>
          </a:effectRef>
          <a:fontRef idx="minor"/>
        </p:style>
      </p:sp>
      <p:sp>
        <p:nvSpPr>
          <p:cNvPr id="5" name="TextShape 3">
            <a:extLst>
              <a:ext uri="{FF2B5EF4-FFF2-40B4-BE49-F238E27FC236}">
                <a16:creationId xmlns:a16="http://schemas.microsoft.com/office/drawing/2014/main" id="{08A0C99B-AC59-4C6F-BF48-38F9A84DF102}"/>
              </a:ext>
            </a:extLst>
          </p:cNvPr>
          <p:cNvSpPr txBox="1"/>
          <p:nvPr/>
        </p:nvSpPr>
        <p:spPr>
          <a:xfrm>
            <a:off x="1440000" y="1828638"/>
            <a:ext cx="9603920" cy="450680"/>
          </a:xfrm>
          <a:prstGeom prst="rect">
            <a:avLst/>
          </a:prstGeom>
          <a:solidFill>
            <a:srgbClr val="FFC000"/>
          </a:solidFill>
          <a:ln w="0">
            <a:noFill/>
          </a:ln>
        </p:spPr>
        <p:txBody>
          <a:bodyPr lIns="0" tIns="0" rIns="0" bIns="0">
            <a:normAutofit fontScale="67000" lnSpcReduction="20000"/>
          </a:bodyPr>
          <a:lstStyle/>
          <a:p>
            <a:pPr marL="108000" algn="ctr">
              <a:lnSpc>
                <a:spcPct val="120000"/>
              </a:lnSpc>
              <a:buClr>
                <a:srgbClr val="000000"/>
              </a:buClr>
              <a:buSzPct val="45000"/>
            </a:pPr>
            <a:r>
              <a:rPr lang="pt-BR" sz="2800" b="1" strike="noStrike" spc="-1" dirty="0">
                <a:solidFill>
                  <a:srgbClr val="000000"/>
                </a:solidFill>
                <a:latin typeface="Arial"/>
              </a:rPr>
              <a:t>CERTIFICA TD INCIDINDO EM 2 COMARCAS VIZINHAS E EM RESERVA INDÍGENA</a:t>
            </a:r>
          </a:p>
        </p:txBody>
      </p:sp>
      <p:pic>
        <p:nvPicPr>
          <p:cNvPr id="7" name="Imagem 6">
            <a:extLst>
              <a:ext uri="{FF2B5EF4-FFF2-40B4-BE49-F238E27FC236}">
                <a16:creationId xmlns:a16="http://schemas.microsoft.com/office/drawing/2014/main" id="{93F33D74-9BB9-41BE-9F7B-89CEDEE3F908}"/>
              </a:ext>
            </a:extLst>
          </p:cNvPr>
          <p:cNvPicPr>
            <a:picLocks noChangeAspect="1"/>
          </p:cNvPicPr>
          <p:nvPr/>
        </p:nvPicPr>
        <p:blipFill rotWithShape="1">
          <a:blip r:embed="rId2"/>
          <a:srcRect t="4265"/>
          <a:stretch/>
        </p:blipFill>
        <p:spPr bwMode="auto">
          <a:xfrm>
            <a:off x="1440000" y="2640560"/>
            <a:ext cx="9000000" cy="3475678"/>
          </a:xfrm>
          <a:prstGeom prst="rect">
            <a:avLst/>
          </a:prstGeom>
          <a:ln>
            <a:noFill/>
          </a:ln>
          <a:extLst>
            <a:ext uri="{53640926-AAD7-44D8-BBD7-CCE9431645EC}">
              <a14:shadowObscured xmlns:a14="http://schemas.microsoft.com/office/drawing/2010/main"/>
            </a:ext>
          </a:extLst>
        </p:spPr>
      </p:pic>
      <p:sp>
        <p:nvSpPr>
          <p:cNvPr id="9" name="Fluxograma: Processo 8">
            <a:extLst>
              <a:ext uri="{FF2B5EF4-FFF2-40B4-BE49-F238E27FC236}">
                <a16:creationId xmlns:a16="http://schemas.microsoft.com/office/drawing/2014/main" id="{7D47A74C-A7FC-4608-9B2A-1D69AC213CE7}"/>
              </a:ext>
            </a:extLst>
          </p:cNvPr>
          <p:cNvSpPr/>
          <p:nvPr/>
        </p:nvSpPr>
        <p:spPr>
          <a:xfrm>
            <a:off x="6342480" y="4236720"/>
            <a:ext cx="3207920" cy="22346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600" b="1" strike="noStrike" spc="-1">
                <a:solidFill>
                  <a:srgbClr val="000000"/>
                </a:solidFill>
                <a:latin typeface="Arial"/>
                <a:ea typeface="DejaVu Sans"/>
              </a:rPr>
              <a:t>CERTIDÃO DE LOCALIZAÇÃO </a:t>
            </a:r>
            <a:r>
              <a:rPr lang="pt-BR" sz="4000" b="1" strike="noStrike" spc="-1">
                <a:solidFill>
                  <a:srgbClr val="000000"/>
                </a:solidFill>
                <a:latin typeface="Arial"/>
                <a:ea typeface="DejaVu Sans"/>
              </a:rPr>
              <a:t>- INTERMAT</a:t>
            </a:r>
            <a:endParaRPr lang="pt-BR" sz="4000" b="0" strike="noStrike" spc="-1">
              <a:latin typeface="Arial"/>
            </a:endParaRPr>
          </a:p>
        </p:txBody>
      </p:sp>
      <p:sp>
        <p:nvSpPr>
          <p:cNvPr id="1009" name="CustomShape 2"/>
          <p:cNvSpPr/>
          <p:nvPr/>
        </p:nvSpPr>
        <p:spPr>
          <a:xfrm>
            <a:off x="1572080" y="1880820"/>
            <a:ext cx="10139760" cy="4873320"/>
          </a:xfrm>
          <a:prstGeom prst="rect">
            <a:avLst/>
          </a:prstGeom>
          <a:noFill/>
          <a:ln w="0">
            <a:noFill/>
          </a:ln>
        </p:spPr>
        <p:style>
          <a:lnRef idx="0">
            <a:scrgbClr r="0" g="0" b="0"/>
          </a:lnRef>
          <a:fillRef idx="0">
            <a:scrgbClr r="0" g="0" b="0"/>
          </a:fillRef>
          <a:effectRef idx="0">
            <a:scrgbClr r="0" g="0" b="0"/>
          </a:effectRef>
          <a:fontRef idx="minor"/>
        </p:style>
      </p:sp>
      <p:pic>
        <p:nvPicPr>
          <p:cNvPr id="1010" name="Imagem 1009"/>
          <p:cNvPicPr>
            <a:picLocks noChangeAspect="1"/>
          </p:cNvPicPr>
          <p:nvPr/>
        </p:nvPicPr>
        <p:blipFill>
          <a:blip r:embed="rId2"/>
          <a:stretch/>
        </p:blipFill>
        <p:spPr>
          <a:xfrm>
            <a:off x="1179460" y="2331500"/>
            <a:ext cx="9000000" cy="3874996"/>
          </a:xfrm>
          <a:prstGeom prst="rect">
            <a:avLst/>
          </a:prstGeom>
          <a:ln w="0">
            <a:noFill/>
          </a:ln>
        </p:spPr>
      </p:pic>
      <p:sp>
        <p:nvSpPr>
          <p:cNvPr id="7" name="TextShape 3">
            <a:extLst>
              <a:ext uri="{FF2B5EF4-FFF2-40B4-BE49-F238E27FC236}">
                <a16:creationId xmlns:a16="http://schemas.microsoft.com/office/drawing/2014/main" id="{676DE6F0-B465-48C1-A1E0-69C0D9140B9F}"/>
              </a:ext>
            </a:extLst>
          </p:cNvPr>
          <p:cNvSpPr txBox="1"/>
          <p:nvPr/>
        </p:nvSpPr>
        <p:spPr>
          <a:xfrm>
            <a:off x="1879600" y="1581430"/>
            <a:ext cx="8432800" cy="450680"/>
          </a:xfrm>
          <a:prstGeom prst="rect">
            <a:avLst/>
          </a:prstGeom>
          <a:solidFill>
            <a:srgbClr val="FFC000"/>
          </a:solidFill>
          <a:ln w="0">
            <a:noFill/>
          </a:ln>
        </p:spPr>
        <p:txBody>
          <a:bodyPr lIns="0" tIns="0" rIns="0" bIns="0">
            <a:normAutofit fontScale="97000"/>
          </a:bodyPr>
          <a:lstStyle/>
          <a:p>
            <a:pPr marL="108000" algn="ctr">
              <a:lnSpc>
                <a:spcPct val="120000"/>
              </a:lnSpc>
              <a:buClr>
                <a:srgbClr val="000000"/>
              </a:buClr>
              <a:buSzPct val="45000"/>
            </a:pPr>
            <a:r>
              <a:rPr lang="pt-BR" sz="2800" b="1" strike="noStrike" spc="-1" dirty="0">
                <a:solidFill>
                  <a:srgbClr val="000000"/>
                </a:solidFill>
                <a:latin typeface="Arial"/>
              </a:rPr>
              <a:t>CERTIFICA SOBREPOSIÇÃO ENTRE 05 TD</a:t>
            </a:r>
          </a:p>
        </p:txBody>
      </p:sp>
      <p:sp>
        <p:nvSpPr>
          <p:cNvPr id="6" name="Fluxograma: Processo 5">
            <a:extLst>
              <a:ext uri="{FF2B5EF4-FFF2-40B4-BE49-F238E27FC236}">
                <a16:creationId xmlns:a16="http://schemas.microsoft.com/office/drawing/2014/main" id="{571C288E-26B2-49A0-AFD6-557D511A42D7}"/>
              </a:ext>
            </a:extLst>
          </p:cNvPr>
          <p:cNvSpPr/>
          <p:nvPr/>
        </p:nvSpPr>
        <p:spPr>
          <a:xfrm>
            <a:off x="7772400" y="2915920"/>
            <a:ext cx="1005840" cy="254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Processo 7">
            <a:extLst>
              <a:ext uri="{FF2B5EF4-FFF2-40B4-BE49-F238E27FC236}">
                <a16:creationId xmlns:a16="http://schemas.microsoft.com/office/drawing/2014/main" id="{5646CE5C-C642-4E19-B1CC-12D98D6FF61B}"/>
              </a:ext>
            </a:extLst>
          </p:cNvPr>
          <p:cNvSpPr/>
          <p:nvPr/>
        </p:nvSpPr>
        <p:spPr>
          <a:xfrm>
            <a:off x="2012540" y="4428302"/>
            <a:ext cx="1370740" cy="265618"/>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Processo 8">
            <a:extLst>
              <a:ext uri="{FF2B5EF4-FFF2-40B4-BE49-F238E27FC236}">
                <a16:creationId xmlns:a16="http://schemas.microsoft.com/office/drawing/2014/main" id="{9EBCB7B1-B207-48B1-864C-78D1D5E793F4}"/>
              </a:ext>
            </a:extLst>
          </p:cNvPr>
          <p:cNvSpPr/>
          <p:nvPr/>
        </p:nvSpPr>
        <p:spPr>
          <a:xfrm>
            <a:off x="3983580" y="4714240"/>
            <a:ext cx="2589940" cy="22352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luxograma: Processo 9">
            <a:extLst>
              <a:ext uri="{FF2B5EF4-FFF2-40B4-BE49-F238E27FC236}">
                <a16:creationId xmlns:a16="http://schemas.microsoft.com/office/drawing/2014/main" id="{D9036FD5-FFE9-4D7D-B443-83A77075699E}"/>
              </a:ext>
            </a:extLst>
          </p:cNvPr>
          <p:cNvSpPr/>
          <p:nvPr/>
        </p:nvSpPr>
        <p:spPr>
          <a:xfrm>
            <a:off x="7275420" y="4984002"/>
            <a:ext cx="2153060" cy="254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Fluxograma: Processo 10">
            <a:extLst>
              <a:ext uri="{FF2B5EF4-FFF2-40B4-BE49-F238E27FC236}">
                <a16:creationId xmlns:a16="http://schemas.microsoft.com/office/drawing/2014/main" id="{2C1A765F-1D1B-4BFD-8F17-D44F78570C9A}"/>
              </a:ext>
            </a:extLst>
          </p:cNvPr>
          <p:cNvSpPr/>
          <p:nvPr/>
        </p:nvSpPr>
        <p:spPr>
          <a:xfrm>
            <a:off x="1789020" y="5588860"/>
            <a:ext cx="2122580" cy="265618"/>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E7A2F-E677-4DA4-8116-289F959A8DB5}"/>
              </a:ext>
            </a:extLst>
          </p:cNvPr>
          <p:cNvSpPr>
            <a:spLocks noGrp="1"/>
          </p:cNvSpPr>
          <p:nvPr>
            <p:ph type="title"/>
          </p:nvPr>
        </p:nvSpPr>
        <p:spPr>
          <a:xfrm>
            <a:off x="1574800" y="273600"/>
            <a:ext cx="10007120" cy="1144800"/>
          </a:xfrm>
          <a:solidFill>
            <a:srgbClr val="FFAA01"/>
          </a:solidFill>
        </p:spPr>
        <p:txBody>
          <a:bodyPr/>
          <a:lstStyle/>
          <a:p>
            <a:r>
              <a:rPr lang="pt-BR" sz="4800" b="1" dirty="0"/>
              <a:t>BEM-VINDOS AO MATO GROSSO</a:t>
            </a:r>
          </a:p>
        </p:txBody>
      </p:sp>
      <p:pic>
        <p:nvPicPr>
          <p:cNvPr id="1026" name="Picture 2" descr="Vai um guaraná ralado aí? Costume é mantido por famílias cuiabanas e pela  nova geração - O Livre">
            <a:extLst>
              <a:ext uri="{FF2B5EF4-FFF2-40B4-BE49-F238E27FC236}">
                <a16:creationId xmlns:a16="http://schemas.microsoft.com/office/drawing/2014/main" id="{3053E58E-2E89-46A5-8E1C-6CB901EF0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1516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600" b="1" strike="noStrike" spc="-1">
                <a:solidFill>
                  <a:srgbClr val="000000"/>
                </a:solidFill>
                <a:latin typeface="Arial"/>
                <a:ea typeface="DejaVu Sans"/>
              </a:rPr>
              <a:t>CERTIDÃO DE LEGITIMIDADE </a:t>
            </a:r>
            <a:r>
              <a:rPr lang="pt-BR" sz="4000" b="1" strike="noStrike" spc="-1">
                <a:solidFill>
                  <a:srgbClr val="000000"/>
                </a:solidFill>
                <a:latin typeface="Arial"/>
                <a:ea typeface="DejaVu Sans"/>
              </a:rPr>
              <a:t>- INTERMAT</a:t>
            </a:r>
            <a:endParaRPr lang="pt-BR" sz="4000" b="0" strike="noStrike" spc="-1">
              <a:latin typeface="Arial"/>
            </a:endParaRPr>
          </a:p>
        </p:txBody>
      </p:sp>
      <p:sp>
        <p:nvSpPr>
          <p:cNvPr id="1016" name="CustomShape 2"/>
          <p:cNvSpPr/>
          <p:nvPr/>
        </p:nvSpPr>
        <p:spPr>
          <a:xfrm>
            <a:off x="1653360" y="1711080"/>
            <a:ext cx="10139760" cy="4873320"/>
          </a:xfrm>
          <a:prstGeom prst="rect">
            <a:avLst/>
          </a:prstGeom>
          <a:noFill/>
          <a:ln w="0">
            <a:noFill/>
          </a:ln>
        </p:spPr>
        <p:style>
          <a:lnRef idx="0">
            <a:scrgbClr r="0" g="0" b="0"/>
          </a:lnRef>
          <a:fillRef idx="0">
            <a:scrgbClr r="0" g="0" b="0"/>
          </a:fillRef>
          <a:effectRef idx="0">
            <a:scrgbClr r="0" g="0" b="0"/>
          </a:effectRef>
          <a:fontRef idx="minor"/>
        </p:style>
      </p:sp>
      <p:sp>
        <p:nvSpPr>
          <p:cNvPr id="1017" name="TextShape 3"/>
          <p:cNvSpPr txBox="1"/>
          <p:nvPr/>
        </p:nvSpPr>
        <p:spPr>
          <a:xfrm>
            <a:off x="1440000" y="1737180"/>
            <a:ext cx="9390560" cy="450680"/>
          </a:xfrm>
          <a:prstGeom prst="rect">
            <a:avLst/>
          </a:prstGeom>
          <a:solidFill>
            <a:srgbClr val="FFC000"/>
          </a:solidFill>
          <a:ln w="0">
            <a:noFill/>
          </a:ln>
        </p:spPr>
        <p:txBody>
          <a:bodyPr lIns="0" tIns="0" rIns="0" bIns="0">
            <a:normAutofit fontScale="74500" lnSpcReduction="20000"/>
          </a:bodyPr>
          <a:lstStyle/>
          <a:p>
            <a:pPr marL="108000" algn="ctr">
              <a:lnSpc>
                <a:spcPct val="120000"/>
              </a:lnSpc>
              <a:buClr>
                <a:srgbClr val="000000"/>
              </a:buClr>
              <a:buSzPct val="45000"/>
            </a:pPr>
            <a:r>
              <a:rPr lang="pt-BR" sz="2800" b="1" strike="noStrike" spc="-1" dirty="0">
                <a:solidFill>
                  <a:srgbClr val="000000"/>
                </a:solidFill>
                <a:latin typeface="Arial"/>
              </a:rPr>
              <a:t>CERTIFICA TOTAL DESLOCAMENTO EM RELAÇÃO AO  TD DE ORIGEM</a:t>
            </a:r>
          </a:p>
        </p:txBody>
      </p:sp>
      <p:pic>
        <p:nvPicPr>
          <p:cNvPr id="1018" name="Imagem 1017"/>
          <p:cNvPicPr>
            <a:picLocks noChangeAspect="1"/>
          </p:cNvPicPr>
          <p:nvPr/>
        </p:nvPicPr>
        <p:blipFill>
          <a:blip r:embed="rId2"/>
          <a:stretch/>
        </p:blipFill>
        <p:spPr>
          <a:xfrm>
            <a:off x="1319760" y="2520721"/>
            <a:ext cx="9000000" cy="3473053"/>
          </a:xfrm>
          <a:prstGeom prst="rect">
            <a:avLst/>
          </a:prstGeom>
          <a:ln w="0">
            <a:noFill/>
          </a:ln>
        </p:spPr>
      </p:pic>
      <p:sp>
        <p:nvSpPr>
          <p:cNvPr id="6" name="Fluxograma: Processo 5">
            <a:extLst>
              <a:ext uri="{FF2B5EF4-FFF2-40B4-BE49-F238E27FC236}">
                <a16:creationId xmlns:a16="http://schemas.microsoft.com/office/drawing/2014/main" id="{71E53B11-B4F9-4C44-B9E6-A8B0823C6EEB}"/>
              </a:ext>
            </a:extLst>
          </p:cNvPr>
          <p:cNvSpPr/>
          <p:nvPr/>
        </p:nvSpPr>
        <p:spPr>
          <a:xfrm>
            <a:off x="2357120" y="3901440"/>
            <a:ext cx="1940560" cy="19304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F54DA0F6-10D5-42D5-B5A2-61FBAD589A28}"/>
              </a:ext>
            </a:extLst>
          </p:cNvPr>
          <p:cNvSpPr/>
          <p:nvPr/>
        </p:nvSpPr>
        <p:spPr>
          <a:xfrm>
            <a:off x="7945980" y="5627182"/>
            <a:ext cx="1868580" cy="235138"/>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Processo 7">
            <a:extLst>
              <a:ext uri="{FF2B5EF4-FFF2-40B4-BE49-F238E27FC236}">
                <a16:creationId xmlns:a16="http://schemas.microsoft.com/office/drawing/2014/main" id="{B8CF2D83-215C-422A-896A-5D10F59A6A90}"/>
              </a:ext>
            </a:extLst>
          </p:cNvPr>
          <p:cNvSpPr/>
          <p:nvPr/>
        </p:nvSpPr>
        <p:spPr>
          <a:xfrm>
            <a:off x="1440000" y="5862320"/>
            <a:ext cx="974500" cy="19304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600" b="1" strike="noStrike" spc="-1">
                <a:solidFill>
                  <a:srgbClr val="000000"/>
                </a:solidFill>
                <a:latin typeface="Arial"/>
                <a:ea typeface="DejaVu Sans"/>
              </a:rPr>
              <a:t>CERTIDÃO DE LEGITIMIDADE </a:t>
            </a:r>
            <a:r>
              <a:rPr lang="pt-BR" sz="4000" b="1" strike="noStrike" spc="-1">
                <a:solidFill>
                  <a:srgbClr val="000000"/>
                </a:solidFill>
                <a:latin typeface="Arial"/>
                <a:ea typeface="DejaVu Sans"/>
              </a:rPr>
              <a:t>- INTERMAT</a:t>
            </a:r>
            <a:endParaRPr lang="pt-BR" sz="4000" b="0" strike="noStrike" spc="-1">
              <a:latin typeface="Arial"/>
            </a:endParaRPr>
          </a:p>
        </p:txBody>
      </p:sp>
      <p:sp>
        <p:nvSpPr>
          <p:cNvPr id="1020" name="CustomShape 2"/>
          <p:cNvSpPr/>
          <p:nvPr/>
        </p:nvSpPr>
        <p:spPr>
          <a:xfrm>
            <a:off x="1440000" y="1604160"/>
            <a:ext cx="10139760" cy="4873320"/>
          </a:xfrm>
          <a:prstGeom prst="rect">
            <a:avLst/>
          </a:prstGeom>
          <a:noFill/>
          <a:ln w="0">
            <a:noFill/>
          </a:ln>
        </p:spPr>
        <p:style>
          <a:lnRef idx="0">
            <a:scrgbClr r="0" g="0" b="0"/>
          </a:lnRef>
          <a:fillRef idx="0">
            <a:scrgbClr r="0" g="0" b="0"/>
          </a:fillRef>
          <a:effectRef idx="0">
            <a:scrgbClr r="0" g="0" b="0"/>
          </a:effectRef>
          <a:fontRef idx="minor"/>
        </p:style>
      </p:sp>
      <p:sp>
        <p:nvSpPr>
          <p:cNvPr id="1021" name="TextShape 3"/>
          <p:cNvSpPr txBox="1"/>
          <p:nvPr/>
        </p:nvSpPr>
        <p:spPr>
          <a:xfrm>
            <a:off x="1440000" y="1670400"/>
            <a:ext cx="9540000" cy="360000"/>
          </a:xfrm>
          <a:prstGeom prst="rect">
            <a:avLst/>
          </a:prstGeom>
          <a:solidFill>
            <a:srgbClr val="FFC000"/>
          </a:solidFill>
          <a:ln w="0">
            <a:noFill/>
          </a:ln>
        </p:spPr>
        <p:txBody>
          <a:bodyPr lIns="0" tIns="0" rIns="0" bIns="0">
            <a:normAutofit fontScale="72500" lnSpcReduction="20000"/>
          </a:bodyPr>
          <a:lstStyle/>
          <a:p>
            <a:pPr marL="108000">
              <a:lnSpc>
                <a:spcPct val="120000"/>
              </a:lnSpc>
              <a:buClr>
                <a:srgbClr val="000000"/>
              </a:buClr>
              <a:buSzPct val="45000"/>
            </a:pPr>
            <a:r>
              <a:rPr lang="pt-BR" sz="2800" b="1" strike="noStrike" spc="-1" dirty="0">
                <a:solidFill>
                  <a:srgbClr val="000000"/>
                </a:solidFill>
                <a:latin typeface="Arial"/>
              </a:rPr>
              <a:t>CERTIFICA PARCIAL DESLOCAMENTO EM RELAÇÃO AO  TD DE ORIGEM</a:t>
            </a:r>
          </a:p>
        </p:txBody>
      </p:sp>
      <p:pic>
        <p:nvPicPr>
          <p:cNvPr id="1022" name="Imagem 1021"/>
          <p:cNvPicPr>
            <a:picLocks noChangeAspect="1"/>
          </p:cNvPicPr>
          <p:nvPr/>
        </p:nvPicPr>
        <p:blipFill>
          <a:blip r:embed="rId3"/>
          <a:stretch/>
        </p:blipFill>
        <p:spPr>
          <a:xfrm>
            <a:off x="1828960" y="2519733"/>
            <a:ext cx="9000000" cy="3468414"/>
          </a:xfrm>
          <a:prstGeom prst="rect">
            <a:avLst/>
          </a:prstGeom>
          <a:ln w="0">
            <a:noFill/>
          </a:ln>
        </p:spPr>
      </p:pic>
      <p:sp>
        <p:nvSpPr>
          <p:cNvPr id="6" name="Fluxograma: Processo 5">
            <a:extLst>
              <a:ext uri="{FF2B5EF4-FFF2-40B4-BE49-F238E27FC236}">
                <a16:creationId xmlns:a16="http://schemas.microsoft.com/office/drawing/2014/main" id="{55CC029B-60A8-4887-BF87-A4B1F417F8C3}"/>
              </a:ext>
            </a:extLst>
          </p:cNvPr>
          <p:cNvSpPr/>
          <p:nvPr/>
        </p:nvSpPr>
        <p:spPr>
          <a:xfrm>
            <a:off x="3885770" y="4223460"/>
            <a:ext cx="3348149" cy="1555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Processo 8">
            <a:extLst>
              <a:ext uri="{FF2B5EF4-FFF2-40B4-BE49-F238E27FC236}">
                <a16:creationId xmlns:a16="http://schemas.microsoft.com/office/drawing/2014/main" id="{BE4607D7-E0DE-4963-A4AC-636E0B9CFE91}"/>
              </a:ext>
            </a:extLst>
          </p:cNvPr>
          <p:cNvSpPr/>
          <p:nvPr/>
        </p:nvSpPr>
        <p:spPr>
          <a:xfrm>
            <a:off x="7776890" y="5605220"/>
            <a:ext cx="2586150" cy="1555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luxograma: Processo 9">
            <a:extLst>
              <a:ext uri="{FF2B5EF4-FFF2-40B4-BE49-F238E27FC236}">
                <a16:creationId xmlns:a16="http://schemas.microsoft.com/office/drawing/2014/main" id="{691F55BA-3B98-42DB-9465-6BBC44F6A220}"/>
              </a:ext>
            </a:extLst>
          </p:cNvPr>
          <p:cNvSpPr/>
          <p:nvPr/>
        </p:nvSpPr>
        <p:spPr>
          <a:xfrm>
            <a:off x="6532160" y="3283661"/>
            <a:ext cx="498560" cy="155499"/>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Fluxograma: Processo 10">
            <a:extLst>
              <a:ext uri="{FF2B5EF4-FFF2-40B4-BE49-F238E27FC236}">
                <a16:creationId xmlns:a16="http://schemas.microsoft.com/office/drawing/2014/main" id="{36932B1C-FF3C-42D5-98D9-D5DEAF9EBFF6}"/>
              </a:ext>
            </a:extLst>
          </p:cNvPr>
          <p:cNvSpPr/>
          <p:nvPr/>
        </p:nvSpPr>
        <p:spPr>
          <a:xfrm>
            <a:off x="1971900" y="5847787"/>
            <a:ext cx="2752500" cy="27554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600" b="1" strike="noStrike" spc="-1">
                <a:solidFill>
                  <a:srgbClr val="000000"/>
                </a:solidFill>
                <a:latin typeface="Arial"/>
                <a:ea typeface="DejaVu Sans"/>
              </a:rPr>
              <a:t>CERTIDÃO DE LEGITIMIDADE </a:t>
            </a:r>
            <a:r>
              <a:rPr lang="pt-BR" sz="4000" b="1" strike="noStrike" spc="-1">
                <a:solidFill>
                  <a:srgbClr val="000000"/>
                </a:solidFill>
                <a:latin typeface="Arial"/>
                <a:ea typeface="DejaVu Sans"/>
              </a:rPr>
              <a:t>- INTERMAT</a:t>
            </a:r>
            <a:endParaRPr lang="pt-BR" sz="4000" b="0" strike="noStrike" spc="-1">
              <a:latin typeface="Arial"/>
            </a:endParaRPr>
          </a:p>
        </p:txBody>
      </p:sp>
      <p:sp>
        <p:nvSpPr>
          <p:cNvPr id="1024" name="CustomShape 2"/>
          <p:cNvSpPr/>
          <p:nvPr/>
        </p:nvSpPr>
        <p:spPr>
          <a:xfrm>
            <a:off x="1440000" y="1604160"/>
            <a:ext cx="10139760" cy="4873320"/>
          </a:xfrm>
          <a:prstGeom prst="rect">
            <a:avLst/>
          </a:prstGeom>
          <a:noFill/>
          <a:ln w="0">
            <a:noFill/>
          </a:ln>
        </p:spPr>
        <p:style>
          <a:lnRef idx="0">
            <a:scrgbClr r="0" g="0" b="0"/>
          </a:lnRef>
          <a:fillRef idx="0">
            <a:scrgbClr r="0" g="0" b="0"/>
          </a:fillRef>
          <a:effectRef idx="0">
            <a:scrgbClr r="0" g="0" b="0"/>
          </a:effectRef>
          <a:fontRef idx="minor"/>
        </p:style>
      </p:sp>
      <p:pic>
        <p:nvPicPr>
          <p:cNvPr id="1026" name="Imagem 1025"/>
          <p:cNvPicPr>
            <a:picLocks noChangeAspect="1"/>
          </p:cNvPicPr>
          <p:nvPr/>
        </p:nvPicPr>
        <p:blipFill>
          <a:blip r:embed="rId2"/>
          <a:stretch/>
        </p:blipFill>
        <p:spPr>
          <a:xfrm>
            <a:off x="1440000" y="2520000"/>
            <a:ext cx="9000000" cy="3471474"/>
          </a:xfrm>
          <a:prstGeom prst="rect">
            <a:avLst/>
          </a:prstGeom>
          <a:ln w="0">
            <a:noFill/>
          </a:ln>
        </p:spPr>
      </p:pic>
      <p:sp>
        <p:nvSpPr>
          <p:cNvPr id="6" name="TextShape 3">
            <a:extLst>
              <a:ext uri="{FF2B5EF4-FFF2-40B4-BE49-F238E27FC236}">
                <a16:creationId xmlns:a16="http://schemas.microsoft.com/office/drawing/2014/main" id="{43A8844A-1FC2-4AEF-80AA-F1E505BF72BD}"/>
              </a:ext>
            </a:extLst>
          </p:cNvPr>
          <p:cNvSpPr txBox="1"/>
          <p:nvPr/>
        </p:nvSpPr>
        <p:spPr>
          <a:xfrm>
            <a:off x="1440000" y="1670400"/>
            <a:ext cx="9540000" cy="360000"/>
          </a:xfrm>
          <a:prstGeom prst="rect">
            <a:avLst/>
          </a:prstGeom>
          <a:solidFill>
            <a:srgbClr val="FFC000"/>
          </a:solidFill>
          <a:ln w="0">
            <a:noFill/>
          </a:ln>
        </p:spPr>
        <p:txBody>
          <a:bodyPr lIns="0" tIns="0" rIns="0" bIns="0">
            <a:normAutofit fontScale="57500" lnSpcReduction="20000"/>
          </a:bodyPr>
          <a:lstStyle/>
          <a:p>
            <a:pPr marL="108000">
              <a:lnSpc>
                <a:spcPct val="120000"/>
              </a:lnSpc>
              <a:buClr>
                <a:srgbClr val="000000"/>
              </a:buClr>
              <a:buSzPct val="45000"/>
            </a:pPr>
            <a:r>
              <a:rPr lang="pt-BR" sz="2800" b="1" strike="noStrike" spc="-1" dirty="0">
                <a:solidFill>
                  <a:srgbClr val="000000"/>
                </a:solidFill>
                <a:latin typeface="Arial"/>
              </a:rPr>
              <a:t>CERTIFICA DESLOCAMENTO E SOBREPOSIÇÃO A 02 OUTROS </a:t>
            </a:r>
            <a:r>
              <a:rPr lang="pt-BR" sz="2800" b="1" strike="noStrike" spc="-1" dirty="0" err="1">
                <a:solidFill>
                  <a:srgbClr val="000000"/>
                </a:solidFill>
                <a:latin typeface="Arial"/>
              </a:rPr>
              <a:t>TDs</a:t>
            </a:r>
            <a:r>
              <a:rPr lang="pt-BR" sz="2800" b="1" strike="noStrike" spc="-1" dirty="0">
                <a:solidFill>
                  <a:srgbClr val="000000"/>
                </a:solidFill>
                <a:latin typeface="Arial"/>
              </a:rPr>
              <a:t> TAMBÉM OUTORGADOS </a:t>
            </a:r>
          </a:p>
        </p:txBody>
      </p:sp>
      <p:sp>
        <p:nvSpPr>
          <p:cNvPr id="7" name="Fluxograma: Processo 6">
            <a:extLst>
              <a:ext uri="{FF2B5EF4-FFF2-40B4-BE49-F238E27FC236}">
                <a16:creationId xmlns:a16="http://schemas.microsoft.com/office/drawing/2014/main" id="{C6F3EC66-59E8-4200-B244-090556CFC9FE}"/>
              </a:ext>
            </a:extLst>
          </p:cNvPr>
          <p:cNvSpPr/>
          <p:nvPr/>
        </p:nvSpPr>
        <p:spPr>
          <a:xfrm>
            <a:off x="4440780" y="3957842"/>
            <a:ext cx="2366420" cy="278878"/>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Processo 7">
            <a:extLst>
              <a:ext uri="{FF2B5EF4-FFF2-40B4-BE49-F238E27FC236}">
                <a16:creationId xmlns:a16="http://schemas.microsoft.com/office/drawing/2014/main" id="{6E7FFE44-1275-4BF6-943A-3EEF96BCA11D}"/>
              </a:ext>
            </a:extLst>
          </p:cNvPr>
          <p:cNvSpPr/>
          <p:nvPr/>
        </p:nvSpPr>
        <p:spPr>
          <a:xfrm>
            <a:off x="5751420" y="4496333"/>
            <a:ext cx="1838100" cy="278878"/>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Processo 8">
            <a:extLst>
              <a:ext uri="{FF2B5EF4-FFF2-40B4-BE49-F238E27FC236}">
                <a16:creationId xmlns:a16="http://schemas.microsoft.com/office/drawing/2014/main" id="{9EDB1264-13C4-4F50-A64F-C6C1749E26F4}"/>
              </a:ext>
            </a:extLst>
          </p:cNvPr>
          <p:cNvSpPr/>
          <p:nvPr/>
        </p:nvSpPr>
        <p:spPr>
          <a:xfrm>
            <a:off x="1921100" y="5413822"/>
            <a:ext cx="1370740" cy="265618"/>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luxograma: Processo 9">
            <a:extLst>
              <a:ext uri="{FF2B5EF4-FFF2-40B4-BE49-F238E27FC236}">
                <a16:creationId xmlns:a16="http://schemas.microsoft.com/office/drawing/2014/main" id="{7F368047-F859-49B4-897F-0C02BFA94C0E}"/>
              </a:ext>
            </a:extLst>
          </p:cNvPr>
          <p:cNvSpPr/>
          <p:nvPr/>
        </p:nvSpPr>
        <p:spPr>
          <a:xfrm>
            <a:off x="7813900" y="5358475"/>
            <a:ext cx="2264820" cy="265618"/>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Fluxograma: Processo 10">
            <a:extLst>
              <a:ext uri="{FF2B5EF4-FFF2-40B4-BE49-F238E27FC236}">
                <a16:creationId xmlns:a16="http://schemas.microsoft.com/office/drawing/2014/main" id="{E7C1A1A1-2C51-4371-BEBA-D93A77BAC1D2}"/>
              </a:ext>
            </a:extLst>
          </p:cNvPr>
          <p:cNvSpPr/>
          <p:nvPr/>
        </p:nvSpPr>
        <p:spPr>
          <a:xfrm>
            <a:off x="1575660" y="5734551"/>
            <a:ext cx="1787300" cy="256923"/>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luxograma: Processo 11">
            <a:extLst>
              <a:ext uri="{FF2B5EF4-FFF2-40B4-BE49-F238E27FC236}">
                <a16:creationId xmlns:a16="http://schemas.microsoft.com/office/drawing/2014/main" id="{BD50BB20-77AD-4095-9D54-471C97FF9D3B}"/>
              </a:ext>
            </a:extLst>
          </p:cNvPr>
          <p:cNvSpPr/>
          <p:nvPr/>
        </p:nvSpPr>
        <p:spPr>
          <a:xfrm>
            <a:off x="4146140" y="3137701"/>
            <a:ext cx="1350420" cy="278878"/>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600" b="1" strike="noStrike" spc="-1">
                <a:solidFill>
                  <a:srgbClr val="000000"/>
                </a:solidFill>
                <a:latin typeface="Arial"/>
                <a:ea typeface="DejaVu Sans"/>
              </a:rPr>
              <a:t>CERTIDÃO DE LEGITIMIDADE </a:t>
            </a:r>
            <a:r>
              <a:rPr lang="pt-BR" sz="4000" b="1" strike="noStrike" spc="-1">
                <a:solidFill>
                  <a:srgbClr val="000000"/>
                </a:solidFill>
                <a:latin typeface="Arial"/>
                <a:ea typeface="DejaVu Sans"/>
              </a:rPr>
              <a:t>- INTERMAT</a:t>
            </a:r>
            <a:endParaRPr lang="pt-BR" sz="4000" b="0" strike="noStrike" spc="-1">
              <a:latin typeface="Arial"/>
            </a:endParaRPr>
          </a:p>
        </p:txBody>
      </p:sp>
      <p:sp>
        <p:nvSpPr>
          <p:cNvPr id="1028" name="CustomShape 2"/>
          <p:cNvSpPr/>
          <p:nvPr/>
        </p:nvSpPr>
        <p:spPr>
          <a:xfrm>
            <a:off x="1440000" y="1604160"/>
            <a:ext cx="10139760" cy="4873320"/>
          </a:xfrm>
          <a:prstGeom prst="rect">
            <a:avLst/>
          </a:prstGeom>
          <a:noFill/>
          <a:ln w="0">
            <a:noFill/>
          </a:ln>
        </p:spPr>
        <p:style>
          <a:lnRef idx="0">
            <a:scrgbClr r="0" g="0" b="0"/>
          </a:lnRef>
          <a:fillRef idx="0">
            <a:scrgbClr r="0" g="0" b="0"/>
          </a:fillRef>
          <a:effectRef idx="0">
            <a:scrgbClr r="0" g="0" b="0"/>
          </a:effectRef>
          <a:fontRef idx="minor"/>
        </p:style>
      </p:sp>
      <p:pic>
        <p:nvPicPr>
          <p:cNvPr id="1030" name="Imagem 1029"/>
          <p:cNvPicPr>
            <a:picLocks noChangeAspect="1"/>
          </p:cNvPicPr>
          <p:nvPr/>
        </p:nvPicPr>
        <p:blipFill>
          <a:blip r:embed="rId2"/>
          <a:stretch/>
        </p:blipFill>
        <p:spPr>
          <a:xfrm>
            <a:off x="1440000" y="2573281"/>
            <a:ext cx="9000000" cy="3424737"/>
          </a:xfrm>
          <a:prstGeom prst="rect">
            <a:avLst/>
          </a:prstGeom>
          <a:ln w="0">
            <a:noFill/>
          </a:ln>
        </p:spPr>
      </p:pic>
      <p:sp>
        <p:nvSpPr>
          <p:cNvPr id="6" name="TextShape 3">
            <a:extLst>
              <a:ext uri="{FF2B5EF4-FFF2-40B4-BE49-F238E27FC236}">
                <a16:creationId xmlns:a16="http://schemas.microsoft.com/office/drawing/2014/main" id="{FF5574AF-603D-4940-B2B9-D8D81BF3CDCB}"/>
              </a:ext>
            </a:extLst>
          </p:cNvPr>
          <p:cNvSpPr txBox="1"/>
          <p:nvPr/>
        </p:nvSpPr>
        <p:spPr>
          <a:xfrm>
            <a:off x="2219640" y="1880699"/>
            <a:ext cx="7278320" cy="426240"/>
          </a:xfrm>
          <a:prstGeom prst="rect">
            <a:avLst/>
          </a:prstGeom>
          <a:solidFill>
            <a:srgbClr val="FFC000"/>
          </a:solidFill>
          <a:ln w="0">
            <a:noFill/>
          </a:ln>
        </p:spPr>
        <p:txBody>
          <a:bodyPr lIns="0" tIns="0" rIns="0" bIns="0">
            <a:normAutofit fontScale="95000"/>
          </a:bodyPr>
          <a:lstStyle/>
          <a:p>
            <a:pPr marL="108000" algn="ctr">
              <a:lnSpc>
                <a:spcPct val="120000"/>
              </a:lnSpc>
              <a:buClr>
                <a:srgbClr val="000000"/>
              </a:buClr>
              <a:buSzPct val="45000"/>
            </a:pPr>
            <a:r>
              <a:rPr lang="pt-BR" sz="2400" b="1" strike="noStrike" spc="-1" dirty="0">
                <a:solidFill>
                  <a:srgbClr val="000000"/>
                </a:solidFill>
                <a:latin typeface="Arial"/>
              </a:rPr>
              <a:t>CERTIFICA SOBREPOSIÇÃO A OUTROS 02 </a:t>
            </a:r>
            <a:r>
              <a:rPr lang="pt-BR" sz="2400" b="1" strike="noStrike" spc="-1" dirty="0" err="1">
                <a:solidFill>
                  <a:srgbClr val="000000"/>
                </a:solidFill>
                <a:latin typeface="Arial"/>
              </a:rPr>
              <a:t>TDs</a:t>
            </a:r>
            <a:endParaRPr lang="pt-BR" sz="2400" b="1" strike="noStrike" spc="-1" dirty="0">
              <a:solidFill>
                <a:srgbClr val="000000"/>
              </a:solidFill>
              <a:latin typeface="Arial"/>
            </a:endParaRPr>
          </a:p>
        </p:txBody>
      </p:sp>
      <p:sp>
        <p:nvSpPr>
          <p:cNvPr id="7" name="Fluxograma: Processo 6">
            <a:extLst>
              <a:ext uri="{FF2B5EF4-FFF2-40B4-BE49-F238E27FC236}">
                <a16:creationId xmlns:a16="http://schemas.microsoft.com/office/drawing/2014/main" id="{688EFD91-2235-4E54-AB69-CB43E66C7869}"/>
              </a:ext>
            </a:extLst>
          </p:cNvPr>
          <p:cNvSpPr/>
          <p:nvPr/>
        </p:nvSpPr>
        <p:spPr>
          <a:xfrm>
            <a:off x="6581000" y="3202670"/>
            <a:ext cx="1293000" cy="14678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Processo 7">
            <a:extLst>
              <a:ext uri="{FF2B5EF4-FFF2-40B4-BE49-F238E27FC236}">
                <a16:creationId xmlns:a16="http://schemas.microsoft.com/office/drawing/2014/main" id="{C2AABAC9-E978-4108-AC5D-B49A7BBC9C23}"/>
              </a:ext>
            </a:extLst>
          </p:cNvPr>
          <p:cNvSpPr/>
          <p:nvPr/>
        </p:nvSpPr>
        <p:spPr>
          <a:xfrm>
            <a:off x="7102700" y="3698515"/>
            <a:ext cx="3067460" cy="213086"/>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Processo 8">
            <a:extLst>
              <a:ext uri="{FF2B5EF4-FFF2-40B4-BE49-F238E27FC236}">
                <a16:creationId xmlns:a16="http://schemas.microsoft.com/office/drawing/2014/main" id="{BB69C19A-1CD4-4F08-9930-E5EE249C3E86}"/>
              </a:ext>
            </a:extLst>
          </p:cNvPr>
          <p:cNvSpPr/>
          <p:nvPr/>
        </p:nvSpPr>
        <p:spPr>
          <a:xfrm>
            <a:off x="3363820" y="5632795"/>
            <a:ext cx="2264820" cy="148245"/>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Fluxograma: Processo 9">
            <a:extLst>
              <a:ext uri="{FF2B5EF4-FFF2-40B4-BE49-F238E27FC236}">
                <a16:creationId xmlns:a16="http://schemas.microsoft.com/office/drawing/2014/main" id="{40049DE7-797D-457F-9F6C-F229AA5EE1C0}"/>
              </a:ext>
            </a:extLst>
          </p:cNvPr>
          <p:cNvSpPr/>
          <p:nvPr/>
        </p:nvSpPr>
        <p:spPr>
          <a:xfrm>
            <a:off x="1545180" y="5849773"/>
            <a:ext cx="2468020" cy="148245"/>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600" b="1" strike="noStrike" spc="-1">
                <a:solidFill>
                  <a:srgbClr val="000000"/>
                </a:solidFill>
                <a:latin typeface="Arial"/>
                <a:ea typeface="DejaVu Sans"/>
              </a:rPr>
              <a:t>CARTA DE ANUÊNCIA </a:t>
            </a:r>
            <a:r>
              <a:rPr lang="pt-BR" sz="4000" b="1" strike="noStrike" spc="-1">
                <a:solidFill>
                  <a:srgbClr val="000000"/>
                </a:solidFill>
                <a:latin typeface="Arial"/>
                <a:ea typeface="DejaVu Sans"/>
              </a:rPr>
              <a:t>- INTERMAT</a:t>
            </a:r>
            <a:endParaRPr lang="pt-BR" sz="4000" b="0" strike="noStrike" spc="-1">
              <a:latin typeface="Arial"/>
            </a:endParaRPr>
          </a:p>
        </p:txBody>
      </p:sp>
      <p:sp>
        <p:nvSpPr>
          <p:cNvPr id="1032" name="CustomShape 2"/>
          <p:cNvSpPr/>
          <p:nvPr/>
        </p:nvSpPr>
        <p:spPr>
          <a:xfrm>
            <a:off x="1440000" y="1604160"/>
            <a:ext cx="10139760" cy="4873320"/>
          </a:xfrm>
          <a:prstGeom prst="rect">
            <a:avLst/>
          </a:prstGeom>
          <a:noFill/>
          <a:ln w="0">
            <a:noFill/>
          </a:ln>
        </p:spPr>
        <p:style>
          <a:lnRef idx="0">
            <a:scrgbClr r="0" g="0" b="0"/>
          </a:lnRef>
          <a:fillRef idx="0">
            <a:scrgbClr r="0" g="0" b="0"/>
          </a:fillRef>
          <a:effectRef idx="0">
            <a:scrgbClr r="0" g="0" b="0"/>
          </a:effectRef>
          <a:fontRef idx="minor"/>
        </p:style>
      </p:sp>
      <p:sp>
        <p:nvSpPr>
          <p:cNvPr id="1033" name="TextShape 3"/>
          <p:cNvSpPr txBox="1"/>
          <p:nvPr/>
        </p:nvSpPr>
        <p:spPr>
          <a:xfrm>
            <a:off x="2043000" y="1808647"/>
            <a:ext cx="8106000" cy="555480"/>
          </a:xfrm>
          <a:prstGeom prst="rect">
            <a:avLst/>
          </a:prstGeom>
          <a:solidFill>
            <a:srgbClr val="FFC000"/>
          </a:solidFill>
          <a:ln w="0">
            <a:noFill/>
          </a:ln>
        </p:spPr>
        <p:txBody>
          <a:bodyPr lIns="0" tIns="0" rIns="0" bIns="0">
            <a:normAutofit fontScale="97000"/>
          </a:bodyPr>
          <a:lstStyle/>
          <a:p>
            <a:pPr marL="108000">
              <a:spcBef>
                <a:spcPts val="1417"/>
              </a:spcBef>
              <a:buClr>
                <a:srgbClr val="000000"/>
              </a:buClr>
              <a:buSzPct val="45000"/>
            </a:pPr>
            <a:r>
              <a:rPr lang="pt-BR" sz="2400" b="1" strike="noStrike" spc="-1" dirty="0">
                <a:solidFill>
                  <a:srgbClr val="000000"/>
                </a:solidFill>
                <a:latin typeface="Arial"/>
              </a:rPr>
              <a:t>ATESTA DESLOCAMENTO PARCIAL  DO TD DE ORIGEM</a:t>
            </a:r>
          </a:p>
        </p:txBody>
      </p:sp>
      <p:pic>
        <p:nvPicPr>
          <p:cNvPr id="1034" name="Imagem 1033"/>
          <p:cNvPicPr>
            <a:picLocks noChangeAspect="1"/>
          </p:cNvPicPr>
          <p:nvPr/>
        </p:nvPicPr>
        <p:blipFill>
          <a:blip r:embed="rId2"/>
          <a:stretch/>
        </p:blipFill>
        <p:spPr>
          <a:xfrm>
            <a:off x="1800000" y="2667529"/>
            <a:ext cx="9000000" cy="3302421"/>
          </a:xfrm>
          <a:prstGeom prst="rect">
            <a:avLst/>
          </a:prstGeom>
          <a:ln w="0">
            <a:noFill/>
          </a:ln>
        </p:spPr>
      </p:pic>
      <p:sp>
        <p:nvSpPr>
          <p:cNvPr id="6" name="Fluxograma: Processo 5">
            <a:extLst>
              <a:ext uri="{FF2B5EF4-FFF2-40B4-BE49-F238E27FC236}">
                <a16:creationId xmlns:a16="http://schemas.microsoft.com/office/drawing/2014/main" id="{8C92D273-7A22-4327-A96F-6B230CC63109}"/>
              </a:ext>
            </a:extLst>
          </p:cNvPr>
          <p:cNvSpPr/>
          <p:nvPr/>
        </p:nvSpPr>
        <p:spPr>
          <a:xfrm>
            <a:off x="7377020" y="3157658"/>
            <a:ext cx="1472340" cy="18498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120CABA0-998E-47AD-B52E-9140F5534A7C}"/>
              </a:ext>
            </a:extLst>
          </p:cNvPr>
          <p:cNvSpPr/>
          <p:nvPr/>
        </p:nvSpPr>
        <p:spPr>
          <a:xfrm>
            <a:off x="1880460" y="5253480"/>
            <a:ext cx="1949860" cy="20244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Processo 7">
            <a:extLst>
              <a:ext uri="{FF2B5EF4-FFF2-40B4-BE49-F238E27FC236}">
                <a16:creationId xmlns:a16="http://schemas.microsoft.com/office/drawing/2014/main" id="{C2127557-7E33-42DB-9000-FB4930E5638D}"/>
              </a:ext>
            </a:extLst>
          </p:cNvPr>
          <p:cNvSpPr/>
          <p:nvPr/>
        </p:nvSpPr>
        <p:spPr>
          <a:xfrm>
            <a:off x="7001100" y="5268680"/>
            <a:ext cx="3595780" cy="184982"/>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Processo 8">
            <a:extLst>
              <a:ext uri="{FF2B5EF4-FFF2-40B4-BE49-F238E27FC236}">
                <a16:creationId xmlns:a16="http://schemas.microsoft.com/office/drawing/2014/main" id="{6CCA1331-D0CA-4677-AE5E-13AFF9114549}"/>
              </a:ext>
            </a:extLst>
          </p:cNvPr>
          <p:cNvSpPr/>
          <p:nvPr/>
        </p:nvSpPr>
        <p:spPr>
          <a:xfrm>
            <a:off x="6849130" y="5504987"/>
            <a:ext cx="2792710" cy="184981"/>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600" b="1" strike="noStrike" spc="-1">
                <a:solidFill>
                  <a:srgbClr val="000000"/>
                </a:solidFill>
                <a:latin typeface="Arial"/>
                <a:ea typeface="DejaVu Sans"/>
              </a:rPr>
              <a:t>CARTA DE ANUÊNCIA </a:t>
            </a:r>
            <a:r>
              <a:rPr lang="pt-BR" sz="4000" b="1" strike="noStrike" spc="-1">
                <a:solidFill>
                  <a:srgbClr val="000000"/>
                </a:solidFill>
                <a:latin typeface="Arial"/>
                <a:ea typeface="DejaVu Sans"/>
              </a:rPr>
              <a:t>- INTERMAT</a:t>
            </a:r>
            <a:endParaRPr lang="pt-BR" sz="4000" b="0" strike="noStrike" spc="-1">
              <a:latin typeface="Arial"/>
            </a:endParaRPr>
          </a:p>
        </p:txBody>
      </p:sp>
      <p:sp>
        <p:nvSpPr>
          <p:cNvPr id="1036" name="CustomShape 2"/>
          <p:cNvSpPr/>
          <p:nvPr/>
        </p:nvSpPr>
        <p:spPr>
          <a:xfrm>
            <a:off x="1440000" y="1604160"/>
            <a:ext cx="10139760" cy="4873320"/>
          </a:xfrm>
          <a:prstGeom prst="rect">
            <a:avLst/>
          </a:prstGeom>
          <a:noFill/>
          <a:ln w="0">
            <a:noFill/>
          </a:ln>
        </p:spPr>
        <p:style>
          <a:lnRef idx="0">
            <a:scrgbClr r="0" g="0" b="0"/>
          </a:lnRef>
          <a:fillRef idx="0">
            <a:scrgbClr r="0" g="0" b="0"/>
          </a:fillRef>
          <a:effectRef idx="0">
            <a:scrgbClr r="0" g="0" b="0"/>
          </a:effectRef>
          <a:fontRef idx="minor"/>
        </p:style>
      </p:sp>
      <p:sp>
        <p:nvSpPr>
          <p:cNvPr id="1037" name="TextShape 3"/>
          <p:cNvSpPr txBox="1"/>
          <p:nvPr/>
        </p:nvSpPr>
        <p:spPr>
          <a:xfrm>
            <a:off x="1759360" y="1767080"/>
            <a:ext cx="9193120" cy="366520"/>
          </a:xfrm>
          <a:prstGeom prst="rect">
            <a:avLst/>
          </a:prstGeom>
          <a:solidFill>
            <a:srgbClr val="FFC000"/>
          </a:solidFill>
          <a:ln w="0">
            <a:noFill/>
          </a:ln>
        </p:spPr>
        <p:txBody>
          <a:bodyPr lIns="0" tIns="0" rIns="0" bIns="0">
            <a:normAutofit fontScale="82000" lnSpcReduction="10000"/>
          </a:bodyPr>
          <a:lstStyle/>
          <a:p>
            <a:pPr marL="108000">
              <a:lnSpc>
                <a:spcPct val="110000"/>
              </a:lnSpc>
              <a:buClr>
                <a:srgbClr val="000000"/>
              </a:buClr>
              <a:buSzPct val="45000"/>
            </a:pPr>
            <a:r>
              <a:rPr lang="pt-BR" sz="2800" b="0" strike="noStrike" spc="-1" dirty="0">
                <a:solidFill>
                  <a:srgbClr val="000000"/>
                </a:solidFill>
                <a:latin typeface="Arial"/>
              </a:rPr>
              <a:t>SOMENTE INFORMA NÃO INCIDÊNCIA EM TERRAS </a:t>
            </a:r>
            <a:r>
              <a:rPr lang="pt-BR" sz="2800" b="1" strike="noStrike" spc="-1" dirty="0">
                <a:solidFill>
                  <a:srgbClr val="000000"/>
                </a:solidFill>
                <a:latin typeface="Arial"/>
              </a:rPr>
              <a:t>DEVOLUTAS</a:t>
            </a:r>
          </a:p>
        </p:txBody>
      </p:sp>
      <p:pic>
        <p:nvPicPr>
          <p:cNvPr id="1038" name="Imagem 1037"/>
          <p:cNvPicPr>
            <a:picLocks noChangeAspect="1"/>
          </p:cNvPicPr>
          <p:nvPr/>
        </p:nvPicPr>
        <p:blipFill>
          <a:blip r:embed="rId2"/>
          <a:stretch/>
        </p:blipFill>
        <p:spPr>
          <a:xfrm>
            <a:off x="1956000" y="2468484"/>
            <a:ext cx="8280000" cy="3674112"/>
          </a:xfrm>
          <a:prstGeom prst="rect">
            <a:avLst/>
          </a:prstGeom>
          <a:ln w="0">
            <a:noFill/>
          </a:ln>
        </p:spPr>
      </p:pic>
      <p:sp>
        <p:nvSpPr>
          <p:cNvPr id="6" name="Fluxograma: Processo 5">
            <a:extLst>
              <a:ext uri="{FF2B5EF4-FFF2-40B4-BE49-F238E27FC236}">
                <a16:creationId xmlns:a16="http://schemas.microsoft.com/office/drawing/2014/main" id="{FE3A7D4B-3CDD-40FE-AE34-9A2DA536CDC3}"/>
              </a:ext>
            </a:extLst>
          </p:cNvPr>
          <p:cNvSpPr/>
          <p:nvPr/>
        </p:nvSpPr>
        <p:spPr>
          <a:xfrm>
            <a:off x="7651340" y="3429000"/>
            <a:ext cx="659540" cy="279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luxograma: Processo 6">
            <a:extLst>
              <a:ext uri="{FF2B5EF4-FFF2-40B4-BE49-F238E27FC236}">
                <a16:creationId xmlns:a16="http://schemas.microsoft.com/office/drawing/2014/main" id="{6D0FA4A5-7021-471E-BFA0-292218C2EBEE}"/>
              </a:ext>
            </a:extLst>
          </p:cNvPr>
          <p:cNvSpPr/>
          <p:nvPr/>
        </p:nvSpPr>
        <p:spPr>
          <a:xfrm>
            <a:off x="6747100" y="4818818"/>
            <a:ext cx="2894740" cy="279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Fluxograma: Processo 7">
            <a:extLst>
              <a:ext uri="{FF2B5EF4-FFF2-40B4-BE49-F238E27FC236}">
                <a16:creationId xmlns:a16="http://schemas.microsoft.com/office/drawing/2014/main" id="{3FDB4F59-2AE0-40B6-98D0-4FAF8FDDF77A}"/>
              </a:ext>
            </a:extLst>
          </p:cNvPr>
          <p:cNvSpPr/>
          <p:nvPr/>
        </p:nvSpPr>
        <p:spPr>
          <a:xfrm>
            <a:off x="2235200" y="5253840"/>
            <a:ext cx="1706880" cy="324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luxograma: Processo 8">
            <a:extLst>
              <a:ext uri="{FF2B5EF4-FFF2-40B4-BE49-F238E27FC236}">
                <a16:creationId xmlns:a16="http://schemas.microsoft.com/office/drawing/2014/main" id="{651ADC4C-9B7E-4E9B-8C44-5F82865BD09B}"/>
              </a:ext>
            </a:extLst>
          </p:cNvPr>
          <p:cNvSpPr/>
          <p:nvPr/>
        </p:nvSpPr>
        <p:spPr>
          <a:xfrm>
            <a:off x="5086370" y="4344916"/>
            <a:ext cx="4006830" cy="324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TextShape 1"/>
          <p:cNvSpPr txBox="1"/>
          <p:nvPr/>
        </p:nvSpPr>
        <p:spPr>
          <a:xfrm>
            <a:off x="1391760" y="273600"/>
            <a:ext cx="10189800" cy="1144440"/>
          </a:xfrm>
          <a:prstGeom prst="rect">
            <a:avLst/>
          </a:prstGeom>
          <a:solidFill>
            <a:srgbClr val="CBF2FB"/>
          </a:solidFill>
          <a:ln w="0">
            <a:noFill/>
          </a:ln>
        </p:spPr>
        <p:txBody>
          <a:bodyPr lIns="0" tIns="0" rIns="0" bIns="0" anchor="ctr">
            <a:noAutofit/>
          </a:bodyPr>
          <a:lstStyle/>
          <a:p>
            <a:pPr algn="ctr">
              <a:lnSpc>
                <a:spcPct val="90000"/>
              </a:lnSpc>
            </a:pPr>
            <a:r>
              <a:rPr lang="pt-BR" sz="3600" b="1" strike="noStrike" spc="-1" dirty="0">
                <a:solidFill>
                  <a:srgbClr val="000000"/>
                </a:solidFill>
                <a:latin typeface="Arial"/>
                <a:ea typeface="DejaVu Sans"/>
              </a:rPr>
              <a:t>PODEMOS SOLICITAR DOCUMENTOS DO INTERMAT NAS RETIFICAÇÕES</a:t>
            </a:r>
            <a:endParaRPr lang="pt-BR" sz="3600" b="1" strike="noStrike" spc="-1" dirty="0">
              <a:solidFill>
                <a:srgbClr val="000000"/>
              </a:solidFill>
              <a:latin typeface="Arial"/>
            </a:endParaRPr>
          </a:p>
        </p:txBody>
      </p:sp>
      <p:sp>
        <p:nvSpPr>
          <p:cNvPr id="1040" name="TextShape 2"/>
          <p:cNvSpPr txBox="1"/>
          <p:nvPr/>
        </p:nvSpPr>
        <p:spPr>
          <a:xfrm>
            <a:off x="1473120" y="2031120"/>
            <a:ext cx="10189800" cy="4338720"/>
          </a:xfrm>
          <a:prstGeom prst="rect">
            <a:avLst/>
          </a:prstGeom>
          <a:noFill/>
          <a:ln w="0">
            <a:noFill/>
          </a:ln>
        </p:spPr>
        <p:txBody>
          <a:bodyPr lIns="0" tIns="0" rIns="0" bIns="0">
            <a:normAutofit fontScale="89000" lnSpcReduction="10000"/>
          </a:bodyPr>
          <a:lstStyle/>
          <a:p>
            <a:pPr marL="228600" indent="-228240" algn="just">
              <a:lnSpc>
                <a:spcPct val="110000"/>
              </a:lnSpc>
              <a:buClr>
                <a:srgbClr val="000000"/>
              </a:buClr>
              <a:buFont typeface="Arial"/>
              <a:buChar char="•"/>
            </a:pPr>
            <a:r>
              <a:rPr lang="pt-BR" sz="2700" b="0" i="1" strike="noStrike" spc="-1" dirty="0">
                <a:solidFill>
                  <a:srgbClr val="000000"/>
                </a:solidFill>
                <a:latin typeface="Arial"/>
                <a:ea typeface="DejaVu Sans"/>
              </a:rPr>
              <a:t>CNGCEMT Art. 706. A qualificação no procedimento de retificação pode depender de resgate da formação original do imóvel, caso em que o oficial do registro de imóveis poderá exigir outras certidões a fim de formar sua convicção, desde que haja fundamentação, tais como:</a:t>
            </a:r>
            <a:endParaRPr lang="pt-BR" sz="2700" b="0" i="1" strike="noStrike" spc="-1" dirty="0">
              <a:solidFill>
                <a:srgbClr val="000000"/>
              </a:solidFill>
              <a:latin typeface="Arial"/>
            </a:endParaRPr>
          </a:p>
          <a:p>
            <a:pPr algn="just">
              <a:lnSpc>
                <a:spcPct val="110000"/>
              </a:lnSpc>
            </a:pPr>
            <a:endParaRPr lang="pt-BR" sz="2800" b="0" strike="noStrike" spc="-1" dirty="0">
              <a:solidFill>
                <a:srgbClr val="000000"/>
              </a:solidFill>
              <a:latin typeface="Arial"/>
            </a:endParaRPr>
          </a:p>
          <a:p>
            <a:pPr algn="just">
              <a:lnSpc>
                <a:spcPct val="110000"/>
              </a:lnSpc>
              <a:tabLst>
                <a:tab pos="0" algn="l"/>
              </a:tabLst>
            </a:pPr>
            <a:r>
              <a:rPr lang="pt-BR" sz="2700" b="0" i="1" strike="noStrike" spc="-1" dirty="0">
                <a:solidFill>
                  <a:srgbClr val="000000"/>
                </a:solidFill>
                <a:latin typeface="Arial"/>
                <a:ea typeface="DejaVu Sans"/>
              </a:rPr>
              <a:t> I - certidão </a:t>
            </a:r>
            <a:r>
              <a:rPr lang="pt-BR" sz="2700" b="0" i="1" strike="noStrike" spc="-1" dirty="0" err="1">
                <a:solidFill>
                  <a:srgbClr val="000000"/>
                </a:solidFill>
                <a:latin typeface="Arial"/>
                <a:ea typeface="DejaVu Sans"/>
              </a:rPr>
              <a:t>filiatória</a:t>
            </a:r>
            <a:r>
              <a:rPr lang="pt-BR" sz="2700" b="0" i="1" strike="noStrike" spc="-1" dirty="0">
                <a:solidFill>
                  <a:srgbClr val="000000"/>
                </a:solidFill>
                <a:latin typeface="Arial"/>
                <a:ea typeface="DejaVu Sans"/>
              </a:rPr>
              <a:t> do imóvel (cadeia dominial completa); </a:t>
            </a:r>
            <a:endParaRPr lang="pt-BR" sz="2700" b="0" i="1" strike="noStrike" spc="-1" dirty="0">
              <a:solidFill>
                <a:srgbClr val="000000"/>
              </a:solidFill>
              <a:latin typeface="Arial"/>
            </a:endParaRPr>
          </a:p>
          <a:p>
            <a:pPr algn="just">
              <a:lnSpc>
                <a:spcPct val="110000"/>
              </a:lnSpc>
              <a:tabLst>
                <a:tab pos="0" algn="l"/>
              </a:tabLst>
            </a:pPr>
            <a:r>
              <a:rPr lang="pt-BR" sz="2700" b="0" i="1" strike="noStrike" spc="-1" dirty="0">
                <a:solidFill>
                  <a:srgbClr val="000000"/>
                </a:solidFill>
                <a:latin typeface="Arial"/>
                <a:ea typeface="DejaVu Sans"/>
              </a:rPr>
              <a:t>II - certidão de inteiro teor e ônus da matrícula retificada e dos títulos primitivos que compõem a cadeia dominial;</a:t>
            </a:r>
            <a:endParaRPr lang="pt-BR" sz="2700" b="0" i="1" strike="noStrike" spc="-1" dirty="0">
              <a:solidFill>
                <a:srgbClr val="000000"/>
              </a:solidFill>
              <a:latin typeface="Arial"/>
            </a:endParaRPr>
          </a:p>
          <a:p>
            <a:pPr algn="just">
              <a:lnSpc>
                <a:spcPct val="110000"/>
              </a:lnSpc>
              <a:tabLst>
                <a:tab pos="0" algn="l"/>
              </a:tabLst>
            </a:pPr>
            <a:r>
              <a:rPr lang="pt-BR" sz="2700" b="0" i="1" strike="noStrike" spc="-1" dirty="0">
                <a:solidFill>
                  <a:srgbClr val="000000"/>
                </a:solidFill>
                <a:latin typeface="Arial"/>
                <a:ea typeface="DejaVu Sans"/>
              </a:rPr>
              <a:t> III - </a:t>
            </a:r>
            <a:r>
              <a:rPr lang="pt-BR" sz="2700" b="0" i="1" strike="noStrike" spc="-1" dirty="0">
                <a:solidFill>
                  <a:srgbClr val="000000"/>
                </a:solidFill>
                <a:highlight>
                  <a:srgbClr val="FFAA01"/>
                </a:highlight>
                <a:latin typeface="Arial"/>
                <a:ea typeface="DejaVu Sans"/>
              </a:rPr>
              <a:t>certidão de legitimidade de origem/estudo cadastral; </a:t>
            </a:r>
            <a:endParaRPr lang="pt-BR" sz="2700" b="0" i="1" strike="noStrike" spc="-1" dirty="0">
              <a:solidFill>
                <a:srgbClr val="000000"/>
              </a:solidFill>
              <a:highlight>
                <a:srgbClr val="FFAA01"/>
              </a:highlight>
              <a:latin typeface="Arial"/>
            </a:endParaRPr>
          </a:p>
          <a:p>
            <a:pPr algn="just">
              <a:lnSpc>
                <a:spcPct val="110000"/>
              </a:lnSpc>
              <a:tabLst>
                <a:tab pos="0" algn="l"/>
              </a:tabLst>
            </a:pPr>
            <a:r>
              <a:rPr lang="pt-BR" sz="2700" b="0" i="1" strike="noStrike" spc="-1" dirty="0">
                <a:solidFill>
                  <a:srgbClr val="000000"/>
                </a:solidFill>
                <a:latin typeface="Arial"/>
                <a:ea typeface="DejaVu Sans"/>
              </a:rPr>
              <a:t>IV - cadeia dominial dos imóveis confrontantes; </a:t>
            </a:r>
            <a:endParaRPr lang="pt-BR" sz="2700" b="0" i="1" strike="noStrike" spc="-1" dirty="0">
              <a:solidFill>
                <a:srgbClr val="000000"/>
              </a:solidFill>
              <a:latin typeface="Arial"/>
            </a:endParaRPr>
          </a:p>
          <a:p>
            <a:pPr algn="just">
              <a:lnSpc>
                <a:spcPct val="110000"/>
              </a:lnSpc>
              <a:tabLst>
                <a:tab pos="0" algn="l"/>
              </a:tabLst>
            </a:pPr>
            <a:r>
              <a:rPr lang="pt-BR" sz="2700" b="0" i="1" strike="noStrike" spc="-1" dirty="0">
                <a:solidFill>
                  <a:srgbClr val="000000"/>
                </a:solidFill>
                <a:latin typeface="Arial"/>
                <a:ea typeface="DejaVu Sans"/>
              </a:rPr>
              <a:t>V - outras que se fizerem necessárias.</a:t>
            </a:r>
            <a:endParaRPr lang="pt-BR" sz="2700" b="0" i="1" strike="noStrike" spc="-1" dirty="0">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CustomShape 1"/>
          <p:cNvSpPr/>
          <p:nvPr/>
        </p:nvSpPr>
        <p:spPr>
          <a:xfrm>
            <a:off x="1330920" y="1868760"/>
            <a:ext cx="10057320" cy="277416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5400" strike="noStrike" dirty="0">
                <a:ln w="0"/>
                <a:effectLst>
                  <a:outerShdw blurRad="38100" dist="19050" dir="2700000" algn="tl" rotWithShape="0">
                    <a:schemeClr val="dk1">
                      <a:alpha val="40000"/>
                    </a:schemeClr>
                  </a:outerShdw>
                </a:effectLst>
                <a:latin typeface="Arial"/>
                <a:ea typeface="DejaVu Sans"/>
              </a:rPr>
              <a:t>JUDICIÁRIO EM MATO GROSSO </a:t>
            </a:r>
            <a:endParaRPr lang="pt-BR" sz="5400" strike="noStrike" dirty="0">
              <a:ln w="0"/>
              <a:effectLst>
                <a:outerShdw blurRad="38100" dist="19050" dir="2700000" algn="tl" rotWithShape="0">
                  <a:schemeClr val="dk1">
                    <a:alpha val="40000"/>
                  </a:schemeClr>
                </a:outerShdw>
              </a:effectLst>
              <a:latin typeface="Arial"/>
            </a:endParaRPr>
          </a:p>
        </p:txBody>
      </p:sp>
    </p:spTree>
    <p:extLst>
      <p:ext uri="{BB962C8B-B14F-4D97-AF65-F5344CB8AC3E}">
        <p14:creationId xmlns:p14="http://schemas.microsoft.com/office/powerpoint/2010/main" val="1347465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O JUDICIÁRIO DE MATO GROSSO</a:t>
            </a:r>
            <a:endParaRPr lang="pt-BR" sz="4000" b="0" strike="noStrike" spc="-1" dirty="0">
              <a:latin typeface="Arial"/>
            </a:endParaRPr>
          </a:p>
        </p:txBody>
      </p:sp>
      <p:sp>
        <p:nvSpPr>
          <p:cNvPr id="1042" name="CustomShape 2"/>
          <p:cNvSpPr/>
          <p:nvPr/>
        </p:nvSpPr>
        <p:spPr>
          <a:xfrm>
            <a:off x="1440000" y="1604520"/>
            <a:ext cx="10140120" cy="487756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417"/>
              </a:spcBef>
            </a:pPr>
            <a:endParaRPr lang="pt-BR" sz="1600" b="0" strike="noStrike" spc="-1" dirty="0">
              <a:latin typeface="Arial"/>
            </a:endParaRPr>
          </a:p>
          <a:p>
            <a:pPr marL="109080" algn="just">
              <a:lnSpc>
                <a:spcPct val="100000"/>
              </a:lnSpc>
              <a:spcBef>
                <a:spcPts val="1417"/>
              </a:spcBef>
            </a:pPr>
            <a:r>
              <a:rPr lang="pt-BR" sz="2800" b="0" strike="noStrike" spc="-1" dirty="0">
                <a:solidFill>
                  <a:srgbClr val="000000"/>
                </a:solidFill>
                <a:latin typeface="Arial"/>
                <a:ea typeface="DejaVu Sans"/>
              </a:rPr>
              <a:t>“</a:t>
            </a:r>
            <a:r>
              <a:rPr lang="pt-BR" sz="2800" b="0" i="1" strike="noStrike" spc="-1" dirty="0">
                <a:solidFill>
                  <a:srgbClr val="000000"/>
                </a:solidFill>
                <a:latin typeface="Arial"/>
                <a:ea typeface="DejaVu Sans"/>
              </a:rPr>
              <a:t>Marca ainda a história do Estado a criação do Poder Judiciário estadual com a fundação do Tribunal da Relação da Província de Mato Grosso em </a:t>
            </a:r>
            <a:r>
              <a:rPr lang="pt-BR" sz="2800" b="1" i="1" strike="noStrike" spc="-1" dirty="0">
                <a:solidFill>
                  <a:srgbClr val="000000"/>
                </a:solidFill>
                <a:latin typeface="Arial"/>
                <a:ea typeface="DejaVu Sans"/>
              </a:rPr>
              <a:t>1874</a:t>
            </a:r>
            <a:r>
              <a:rPr lang="pt-BR" sz="2800" b="0" i="1" strike="noStrike" spc="-1" dirty="0">
                <a:solidFill>
                  <a:srgbClr val="000000"/>
                </a:solidFill>
                <a:latin typeface="Arial"/>
                <a:ea typeface="DejaVu Sans"/>
              </a:rPr>
              <a:t>. Na ocasião, o desembargador Ângelo Francisco Ramos foi nomeado como primeiro presidente do Tribunal</a:t>
            </a:r>
            <a:r>
              <a:rPr lang="pt-BR" sz="2800" b="0" strike="noStrike" spc="-1" dirty="0">
                <a:solidFill>
                  <a:srgbClr val="000000"/>
                </a:solidFill>
                <a:latin typeface="Arial"/>
                <a:ea typeface="DejaVu Sans"/>
              </a:rPr>
              <a:t>.”</a:t>
            </a:r>
          </a:p>
          <a:p>
            <a:pPr marL="109080">
              <a:lnSpc>
                <a:spcPct val="100000"/>
              </a:lnSpc>
              <a:spcBef>
                <a:spcPts val="1417"/>
              </a:spcBef>
            </a:pPr>
            <a:r>
              <a:rPr lang="pt-BR" sz="1400" b="0" strike="noStrike" spc="-1" dirty="0">
                <a:solidFill>
                  <a:srgbClr val="000000"/>
                </a:solidFill>
                <a:latin typeface="Arial"/>
                <a:ea typeface="DejaVu Sans"/>
              </a:rPr>
              <a:t>fonte </a:t>
            </a:r>
            <a:r>
              <a:rPr lang="pt-BR" sz="1400" b="0" strike="noStrike" spc="-1" dirty="0">
                <a:solidFill>
                  <a:srgbClr val="000000"/>
                </a:solidFill>
                <a:latin typeface="Arial"/>
                <a:ea typeface="DejaVu Sans"/>
                <a:hlinkClick r:id="rId2"/>
              </a:rPr>
              <a:t>http://www.tjmt.jus.br/noticias/52525</a:t>
            </a:r>
            <a:endParaRPr lang="pt-BR" sz="1400" b="0" strike="noStrike" spc="-1" dirty="0">
              <a:solidFill>
                <a:srgbClr val="000000"/>
              </a:solidFill>
              <a:latin typeface="Arial"/>
              <a:ea typeface="DejaVu Sans"/>
            </a:endParaRPr>
          </a:p>
          <a:p>
            <a:pPr marL="109080">
              <a:lnSpc>
                <a:spcPct val="100000"/>
              </a:lnSpc>
              <a:spcBef>
                <a:spcPts val="1417"/>
              </a:spcBef>
            </a:pPr>
            <a:endParaRPr lang="pt-BR" sz="1400" b="0" strike="noStrike" spc="-1" dirty="0">
              <a:solidFill>
                <a:srgbClr val="000000"/>
              </a:solidFill>
              <a:latin typeface="Arial"/>
              <a:ea typeface="DejaVu Sans"/>
            </a:endParaRPr>
          </a:p>
          <a:p>
            <a:pPr marL="109080">
              <a:lnSpc>
                <a:spcPct val="100000"/>
              </a:lnSpc>
              <a:spcBef>
                <a:spcPts val="1417"/>
              </a:spcBef>
            </a:pPr>
            <a:r>
              <a:rPr lang="pt-BR" sz="2000" b="0" strike="noStrike" spc="-1" dirty="0">
                <a:latin typeface="Arial"/>
                <a:hlinkClick r:id="rId3"/>
              </a:rPr>
              <a:t>http://www.tjmt.jus.br/#</a:t>
            </a:r>
            <a:r>
              <a:rPr lang="pt-BR" sz="2000" b="0" strike="noStrike" spc="-1" dirty="0">
                <a:latin typeface="Arial"/>
              </a:rPr>
              <a:t> </a:t>
            </a:r>
          </a:p>
          <a:p>
            <a:pPr marL="109080">
              <a:lnSpc>
                <a:spcPct val="100000"/>
              </a:lnSpc>
              <a:spcBef>
                <a:spcPts val="1417"/>
              </a:spcBef>
            </a:pPr>
            <a:r>
              <a:rPr lang="pt-BR" sz="2000" b="0" strike="noStrike" spc="-1" dirty="0">
                <a:latin typeface="Arial"/>
                <a:hlinkClick r:id="rId4"/>
              </a:rPr>
              <a:t>http://corregedoria.tjmt.jus.br/</a:t>
            </a:r>
            <a:r>
              <a:rPr lang="pt-BR" sz="2000" b="0" strike="noStrike" spc="-1" dirty="0">
                <a:latin typeface="Arial"/>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CustomShape 1"/>
          <p:cNvSpPr/>
          <p:nvPr/>
        </p:nvSpPr>
        <p:spPr>
          <a:xfrm>
            <a:off x="1440000" y="220680"/>
            <a:ext cx="10139760" cy="124848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ATUAL DIVISÃO JUDICIÁRIA DE MATO GROSSO</a:t>
            </a:r>
            <a:endParaRPr lang="pt-BR" sz="4000" b="0" strike="noStrike" spc="-1">
              <a:latin typeface="Arial"/>
            </a:endParaRPr>
          </a:p>
        </p:txBody>
      </p:sp>
      <p:pic>
        <p:nvPicPr>
          <p:cNvPr id="1044" name="Imagem 539_0"/>
          <p:cNvPicPr/>
          <p:nvPr/>
        </p:nvPicPr>
        <p:blipFill>
          <a:blip r:embed="rId2"/>
          <a:stretch/>
        </p:blipFill>
        <p:spPr>
          <a:xfrm>
            <a:off x="3841080" y="1469160"/>
            <a:ext cx="5033160" cy="540000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CustomShape 1"/>
          <p:cNvSpPr/>
          <p:nvPr/>
        </p:nvSpPr>
        <p:spPr>
          <a:xfrm>
            <a:off x="1330920" y="1878920"/>
            <a:ext cx="10057320" cy="277416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5400" strike="noStrike" dirty="0">
                <a:ln w="0"/>
                <a:effectLst>
                  <a:outerShdw blurRad="38100" dist="19050" dir="2700000" algn="tl" rotWithShape="0">
                    <a:schemeClr val="dk1">
                      <a:alpha val="40000"/>
                    </a:schemeClr>
                  </a:outerShdw>
                </a:effectLst>
                <a:latin typeface="Arial"/>
                <a:ea typeface="DejaVu Sans"/>
              </a:rPr>
              <a:t>HISTÓRICO DA OCUPAÇÃO - BRASIL </a:t>
            </a:r>
            <a:endParaRPr lang="pt-BR" sz="5400" strike="noStrike" dirty="0">
              <a:ln w="0"/>
              <a:effectLst>
                <a:outerShdw blurRad="38100" dist="19050" dir="2700000" algn="tl" rotWithShape="0">
                  <a:schemeClr val="dk1">
                    <a:alpha val="40000"/>
                  </a:schemeClr>
                </a:outerShdw>
              </a:effectLst>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Imagem 3"/>
          <p:cNvPicPr/>
          <p:nvPr/>
        </p:nvPicPr>
        <p:blipFill>
          <a:blip r:embed="rId2"/>
          <a:stretch/>
        </p:blipFill>
        <p:spPr>
          <a:xfrm>
            <a:off x="3900240" y="132840"/>
            <a:ext cx="6686640" cy="6591600"/>
          </a:xfrm>
          <a:prstGeom prst="rect">
            <a:avLst/>
          </a:prstGeom>
          <a:ln w="0">
            <a:noFill/>
          </a:ln>
        </p:spPr>
      </p:pic>
      <p:sp>
        <p:nvSpPr>
          <p:cNvPr id="1046" name="CustomShape 1"/>
          <p:cNvSpPr/>
          <p:nvPr/>
        </p:nvSpPr>
        <p:spPr>
          <a:xfrm>
            <a:off x="1493640" y="1290240"/>
            <a:ext cx="1668600" cy="2622600"/>
          </a:xfrm>
          <a:prstGeom prst="rightArrow">
            <a:avLst>
              <a:gd name="adj1" fmla="val 50000"/>
              <a:gd name="adj2" fmla="val 50000"/>
            </a:avLst>
          </a:prstGeom>
          <a:solidFill>
            <a:srgbClr val="15D1BB"/>
          </a:solidFill>
          <a:ln>
            <a:solidFill>
              <a:srgbClr val="0F9A8A"/>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pt-BR" sz="5400" b="0" strike="noStrike" spc="-1">
                <a:solidFill>
                  <a:srgbClr val="FFFFFF"/>
                </a:solidFill>
                <a:latin typeface="Arial"/>
                <a:ea typeface="DejaVu Sans"/>
              </a:rPr>
              <a:t>85</a:t>
            </a:r>
            <a:endParaRPr lang="pt-BR" sz="5400" b="0" strike="noStrike" spc="-1">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CustomShape 1"/>
          <p:cNvSpPr/>
          <p:nvPr/>
        </p:nvSpPr>
        <p:spPr>
          <a:xfrm>
            <a:off x="1260000" y="273600"/>
            <a:ext cx="1061784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LEGISLAÇÃO ESTADUAL</a:t>
            </a:r>
            <a:endParaRPr lang="pt-BR" sz="4000" b="0" strike="noStrike" spc="-1">
              <a:latin typeface="Arial"/>
            </a:endParaRPr>
          </a:p>
        </p:txBody>
      </p:sp>
      <p:sp>
        <p:nvSpPr>
          <p:cNvPr id="1048" name="CustomShape 2"/>
          <p:cNvSpPr/>
          <p:nvPr/>
        </p:nvSpPr>
        <p:spPr>
          <a:xfrm>
            <a:off x="1440000" y="1602720"/>
            <a:ext cx="10437840" cy="5055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endParaRPr lang="pt-BR" sz="3200" b="0" strike="noStrike" spc="-1" dirty="0">
              <a:solidFill>
                <a:srgbClr val="000000"/>
              </a:solidFill>
              <a:latin typeface="Arial"/>
              <a:ea typeface="DejaVu Sans"/>
            </a:endParaRPr>
          </a:p>
          <a:p>
            <a:pPr algn="ctr">
              <a:lnSpc>
                <a:spcPct val="100000"/>
              </a:lnSpc>
            </a:pPr>
            <a:endParaRPr lang="pt-BR" sz="3200" spc="-1" dirty="0">
              <a:solidFill>
                <a:srgbClr val="000000"/>
              </a:solidFill>
              <a:latin typeface="Arial"/>
              <a:ea typeface="DejaVu Sans"/>
            </a:endParaRPr>
          </a:p>
          <a:p>
            <a:pPr algn="ctr">
              <a:lnSpc>
                <a:spcPct val="100000"/>
              </a:lnSpc>
            </a:pPr>
            <a:endParaRPr lang="pt-BR" sz="3200" b="0" strike="noStrike" spc="-1" dirty="0">
              <a:solidFill>
                <a:srgbClr val="000000"/>
              </a:solidFill>
              <a:latin typeface="Arial"/>
              <a:ea typeface="DejaVu Sans"/>
            </a:endParaRPr>
          </a:p>
          <a:p>
            <a:pPr marL="457200" indent="-457200" algn="ctr">
              <a:lnSpc>
                <a:spcPct val="100000"/>
              </a:lnSpc>
              <a:buFont typeface="Arial" panose="020B0604020202020204" pitchFamily="34" charset="0"/>
              <a:buChar char="•"/>
            </a:pPr>
            <a:r>
              <a:rPr lang="pt-BR" sz="3200" b="0" strike="noStrike" spc="-1" dirty="0">
                <a:solidFill>
                  <a:srgbClr val="000000"/>
                </a:solidFill>
                <a:latin typeface="Arial"/>
                <a:ea typeface="DejaVu Sans"/>
              </a:rPr>
              <a:t>Recomenda-se visita ao site da Assembleia Legislativa do Estado de Mato Grosso - </a:t>
            </a:r>
            <a:r>
              <a:rPr lang="pt-BR" sz="3200" b="0" u="sng" strike="noStrike" spc="-1" dirty="0">
                <a:solidFill>
                  <a:srgbClr val="8F8F8F"/>
                </a:solidFill>
                <a:uFillTx/>
                <a:latin typeface="Arial"/>
                <a:ea typeface="DejaVu Sans"/>
                <a:hlinkClick r:id="rId2"/>
              </a:rPr>
              <a:t>https://www.al.mt.gov.br/legislacao/</a:t>
            </a:r>
            <a:endParaRPr lang="pt-BR" sz="3200" b="0" u="sng" strike="noStrike" spc="-1" dirty="0">
              <a:solidFill>
                <a:srgbClr val="8F8F8F"/>
              </a:solidFill>
              <a:uFillTx/>
              <a:latin typeface="Arial"/>
              <a:ea typeface="DejaVu Sans"/>
            </a:endParaRPr>
          </a:p>
          <a:p>
            <a:pPr marL="457200" indent="-457200" algn="ctr">
              <a:lnSpc>
                <a:spcPct val="100000"/>
              </a:lnSpc>
              <a:buFont typeface="Arial" panose="020B0604020202020204" pitchFamily="34" charset="0"/>
              <a:buChar char="•"/>
            </a:pPr>
            <a:endParaRPr lang="pt-BR" sz="3200" b="0" strike="noStrike" spc="-1" dirty="0">
              <a:latin typeface="Arial"/>
            </a:endParaRPr>
          </a:p>
          <a:p>
            <a:pPr algn="ctr">
              <a:lnSpc>
                <a:spcPct val="100000"/>
              </a:lnSpc>
            </a:pPr>
            <a:endParaRPr lang="pt-BR" sz="3200" b="0" strike="noStrike" spc="-1" dirty="0">
              <a:latin typeface="Arial"/>
            </a:endParaRPr>
          </a:p>
        </p:txBody>
      </p:sp>
      <p:pic>
        <p:nvPicPr>
          <p:cNvPr id="1026" name="Picture 2" descr="Brasão">
            <a:extLst>
              <a:ext uri="{FF2B5EF4-FFF2-40B4-BE49-F238E27FC236}">
                <a16:creationId xmlns:a16="http://schemas.microsoft.com/office/drawing/2014/main" id="{C5A96F76-77C6-4CC3-B8A0-CBFF426FC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000" y="1737271"/>
            <a:ext cx="1800000" cy="1691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CustomShape 1"/>
          <p:cNvSpPr/>
          <p:nvPr/>
        </p:nvSpPr>
        <p:spPr>
          <a:xfrm>
            <a:off x="1260000" y="273600"/>
            <a:ext cx="1061784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LEGISLAÇÃO ESTADUAL - 1838</a:t>
            </a:r>
            <a:endParaRPr lang="pt-BR" sz="4000" b="0" strike="noStrike" spc="-1" dirty="0">
              <a:latin typeface="Arial"/>
            </a:endParaRPr>
          </a:p>
        </p:txBody>
      </p:sp>
      <p:pic>
        <p:nvPicPr>
          <p:cNvPr id="6" name="Imagem 5">
            <a:extLst>
              <a:ext uri="{FF2B5EF4-FFF2-40B4-BE49-F238E27FC236}">
                <a16:creationId xmlns:a16="http://schemas.microsoft.com/office/drawing/2014/main" id="{C6EBB751-A2A7-44F9-AB89-909277662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66" y="1544400"/>
            <a:ext cx="4775806" cy="5040000"/>
          </a:xfrm>
          <a:prstGeom prst="rect">
            <a:avLst/>
          </a:prstGeom>
        </p:spPr>
      </p:pic>
      <p:pic>
        <p:nvPicPr>
          <p:cNvPr id="10" name="Imagem 9">
            <a:extLst>
              <a:ext uri="{FF2B5EF4-FFF2-40B4-BE49-F238E27FC236}">
                <a16:creationId xmlns:a16="http://schemas.microsoft.com/office/drawing/2014/main" id="{1B003ED3-2A37-4DBA-95B0-F2E312855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132" y="2804160"/>
            <a:ext cx="6000002" cy="2783840"/>
          </a:xfrm>
          <a:prstGeom prst="rect">
            <a:avLst/>
          </a:prstGeom>
        </p:spPr>
      </p:pic>
    </p:spTree>
    <p:extLst>
      <p:ext uri="{BB962C8B-B14F-4D97-AF65-F5344CB8AC3E}">
        <p14:creationId xmlns:p14="http://schemas.microsoft.com/office/powerpoint/2010/main" val="858807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CustomShape 1"/>
          <p:cNvSpPr/>
          <p:nvPr/>
        </p:nvSpPr>
        <p:spPr>
          <a:xfrm>
            <a:off x="1554480" y="2041920"/>
            <a:ext cx="10057320" cy="277416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5400" strike="noStrike" dirty="0">
                <a:ln w="0"/>
                <a:effectLst>
                  <a:outerShdw blurRad="38100" dist="19050" dir="2700000" algn="tl" rotWithShape="0">
                    <a:schemeClr val="dk1">
                      <a:alpha val="40000"/>
                    </a:schemeClr>
                  </a:outerShdw>
                </a:effectLst>
                <a:latin typeface="Arial"/>
                <a:ea typeface="DejaVu Sans"/>
              </a:rPr>
              <a:t>JUARA</a:t>
            </a:r>
            <a:endParaRPr lang="pt-BR" sz="5400" strike="noStrike" dirty="0">
              <a:ln w="0"/>
              <a:effectLst>
                <a:outerShdw blurRad="38100" dist="19050" dir="2700000" algn="tl" rotWithShape="0">
                  <a:schemeClr val="dk1">
                    <a:alpha val="40000"/>
                  </a:schemeClr>
                </a:outerShdw>
              </a:effectLst>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CustomShape 1"/>
          <p:cNvSpPr/>
          <p:nvPr/>
        </p:nvSpPr>
        <p:spPr>
          <a:xfrm>
            <a:off x="1440000" y="273600"/>
            <a:ext cx="1013976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HISTÓRICO – DISTRITO DE JUARA-MT</a:t>
            </a:r>
            <a:endParaRPr lang="pt-BR" sz="4000" b="0" strike="noStrike" spc="-1" dirty="0">
              <a:latin typeface="Arial"/>
            </a:endParaRPr>
          </a:p>
        </p:txBody>
      </p:sp>
      <p:pic>
        <p:nvPicPr>
          <p:cNvPr id="1051" name="Imagem 546"/>
          <p:cNvPicPr/>
          <p:nvPr/>
        </p:nvPicPr>
        <p:blipFill>
          <a:blip r:embed="rId2"/>
          <a:stretch/>
        </p:blipFill>
        <p:spPr>
          <a:xfrm>
            <a:off x="1620000" y="1620000"/>
            <a:ext cx="3777840" cy="4857840"/>
          </a:xfrm>
          <a:prstGeom prst="rect">
            <a:avLst/>
          </a:prstGeom>
          <a:ln w="0">
            <a:noFill/>
          </a:ln>
        </p:spPr>
      </p:pic>
      <p:pic>
        <p:nvPicPr>
          <p:cNvPr id="1052" name="Imagem 547"/>
          <p:cNvPicPr/>
          <p:nvPr/>
        </p:nvPicPr>
        <p:blipFill>
          <a:blip r:embed="rId3"/>
          <a:stretch/>
        </p:blipFill>
        <p:spPr>
          <a:xfrm>
            <a:off x="6120000" y="1800000"/>
            <a:ext cx="5835600" cy="4497840"/>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CustomShape 1"/>
          <p:cNvSpPr/>
          <p:nvPr/>
        </p:nvSpPr>
        <p:spPr>
          <a:xfrm>
            <a:off x="1440000" y="273600"/>
            <a:ext cx="10139760" cy="82368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HISTÓRICO – DISTRITO JUDICIAL</a:t>
            </a:r>
            <a:endParaRPr lang="pt-BR" sz="4000" b="0" strike="noStrike" spc="-1" dirty="0">
              <a:latin typeface="Arial"/>
            </a:endParaRPr>
          </a:p>
        </p:txBody>
      </p:sp>
      <p:pic>
        <p:nvPicPr>
          <p:cNvPr id="4" name="Imagem 3">
            <a:extLst>
              <a:ext uri="{FF2B5EF4-FFF2-40B4-BE49-F238E27FC236}">
                <a16:creationId xmlns:a16="http://schemas.microsoft.com/office/drawing/2014/main" id="{50AA845B-4596-4FF2-AC4E-B2C6E0E46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840" y="1418080"/>
            <a:ext cx="3918402" cy="5040000"/>
          </a:xfrm>
          <a:prstGeom prst="rect">
            <a:avLst/>
          </a:prstGeom>
        </p:spPr>
      </p:pic>
      <p:sp>
        <p:nvSpPr>
          <p:cNvPr id="5" name="Seta: para a Direita 4">
            <a:extLst>
              <a:ext uri="{FF2B5EF4-FFF2-40B4-BE49-F238E27FC236}">
                <a16:creationId xmlns:a16="http://schemas.microsoft.com/office/drawing/2014/main" id="{02C12760-0787-40A9-91B2-3F1412B88D6A}"/>
              </a:ext>
            </a:extLst>
          </p:cNvPr>
          <p:cNvSpPr/>
          <p:nvPr/>
        </p:nvSpPr>
        <p:spPr>
          <a:xfrm>
            <a:off x="1849120" y="2256600"/>
            <a:ext cx="3752088" cy="336296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n w="0"/>
                <a:solidFill>
                  <a:schemeClr val="tx1"/>
                </a:solidFill>
                <a:effectLst>
                  <a:outerShdw blurRad="38100" dist="19050" dir="2700000" algn="tl" rotWithShape="0">
                    <a:schemeClr val="dk1">
                      <a:alpha val="40000"/>
                    </a:schemeClr>
                  </a:outerShdw>
                </a:effectLst>
              </a:rPr>
              <a:t>Instalação Distrito Judicial</a:t>
            </a:r>
          </a:p>
          <a:p>
            <a:pPr algn="ctr"/>
            <a:r>
              <a:rPr lang="pt-BR" dirty="0">
                <a:ln w="0"/>
                <a:solidFill>
                  <a:schemeClr val="tx1"/>
                </a:solidFill>
                <a:effectLst>
                  <a:outerShdw blurRad="38100" dist="19050" dir="2700000" algn="tl" rotWithShape="0">
                    <a:schemeClr val="dk1">
                      <a:alpha val="40000"/>
                    </a:schemeClr>
                  </a:outerShdw>
                </a:effectLst>
              </a:rPr>
              <a:t>06/05/1979</a:t>
            </a:r>
          </a:p>
          <a:p>
            <a:pPr algn="ctr"/>
            <a:r>
              <a:rPr lang="pt-BR" dirty="0">
                <a:ln w="0"/>
                <a:solidFill>
                  <a:schemeClr val="tx1"/>
                </a:solidFill>
                <a:effectLst>
                  <a:outerShdw blurRad="38100" dist="19050" dir="2700000" algn="tl" rotWithShape="0">
                    <a:schemeClr val="dk1">
                      <a:alpha val="40000"/>
                    </a:schemeClr>
                  </a:outerShdw>
                </a:effectLst>
              </a:rPr>
              <a:t>Tabelionato e Registro Civil</a:t>
            </a:r>
          </a:p>
        </p:txBody>
      </p:sp>
    </p:spTree>
    <p:extLst>
      <p:ext uri="{BB962C8B-B14F-4D97-AF65-F5344CB8AC3E}">
        <p14:creationId xmlns:p14="http://schemas.microsoft.com/office/powerpoint/2010/main" val="1568154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CustomShape 1"/>
          <p:cNvSpPr/>
          <p:nvPr/>
        </p:nvSpPr>
        <p:spPr>
          <a:xfrm>
            <a:off x="1440000" y="273600"/>
            <a:ext cx="1043784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HISTÓRICO – MUNICÍPIO DE JUARA-MT</a:t>
            </a:r>
            <a:endParaRPr lang="pt-BR" sz="4000" b="0" strike="noStrike" spc="-1" dirty="0">
              <a:latin typeface="Arial"/>
            </a:endParaRPr>
          </a:p>
        </p:txBody>
      </p:sp>
      <p:pic>
        <p:nvPicPr>
          <p:cNvPr id="1054" name="Imagem 549"/>
          <p:cNvPicPr/>
          <p:nvPr/>
        </p:nvPicPr>
        <p:blipFill>
          <a:blip r:embed="rId2"/>
          <a:stretch/>
        </p:blipFill>
        <p:spPr>
          <a:xfrm>
            <a:off x="1427040" y="1260000"/>
            <a:ext cx="3790800" cy="5397840"/>
          </a:xfrm>
          <a:prstGeom prst="rect">
            <a:avLst/>
          </a:prstGeom>
          <a:ln w="0">
            <a:noFill/>
          </a:ln>
        </p:spPr>
      </p:pic>
      <p:pic>
        <p:nvPicPr>
          <p:cNvPr id="1055" name="Imagem 550"/>
          <p:cNvPicPr/>
          <p:nvPr/>
        </p:nvPicPr>
        <p:blipFill>
          <a:blip r:embed="rId3"/>
          <a:stretch/>
        </p:blipFill>
        <p:spPr>
          <a:xfrm rot="21582000">
            <a:off x="5662440" y="1671480"/>
            <a:ext cx="6044760" cy="4542120"/>
          </a:xfrm>
          <a:prstGeom prst="rect">
            <a:avLst/>
          </a:prstGeom>
          <a:ln w="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CustomShape 1"/>
          <p:cNvSpPr/>
          <p:nvPr/>
        </p:nvSpPr>
        <p:spPr>
          <a:xfrm>
            <a:off x="1440000" y="273600"/>
            <a:ext cx="1043784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HISTÓRICO – COMARCA DE JUARA-MT</a:t>
            </a:r>
            <a:endParaRPr lang="pt-BR" sz="4000" b="0" strike="noStrike" spc="-1">
              <a:latin typeface="Arial"/>
            </a:endParaRPr>
          </a:p>
        </p:txBody>
      </p:sp>
      <p:pic>
        <p:nvPicPr>
          <p:cNvPr id="3" name="Imagem 2">
            <a:extLst>
              <a:ext uri="{FF2B5EF4-FFF2-40B4-BE49-F238E27FC236}">
                <a16:creationId xmlns:a16="http://schemas.microsoft.com/office/drawing/2014/main" id="{C0620B39-8913-42AE-9127-B0C90A3A1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470" y="1544400"/>
            <a:ext cx="4025605" cy="5040000"/>
          </a:xfrm>
          <a:prstGeom prst="rect">
            <a:avLst/>
          </a:prstGeom>
        </p:spPr>
      </p:pic>
      <p:sp>
        <p:nvSpPr>
          <p:cNvPr id="6" name="CaixaDeTexto 5">
            <a:extLst>
              <a:ext uri="{FF2B5EF4-FFF2-40B4-BE49-F238E27FC236}">
                <a16:creationId xmlns:a16="http://schemas.microsoft.com/office/drawing/2014/main" id="{4D401E73-5CF6-43D9-A8E6-2A1EE10690B0}"/>
              </a:ext>
            </a:extLst>
          </p:cNvPr>
          <p:cNvSpPr txBox="1"/>
          <p:nvPr/>
        </p:nvSpPr>
        <p:spPr>
          <a:xfrm>
            <a:off x="1440000" y="1952675"/>
            <a:ext cx="5854880" cy="646331"/>
          </a:xfrm>
          <a:prstGeom prst="rect">
            <a:avLst/>
          </a:prstGeom>
          <a:noFill/>
        </p:spPr>
        <p:txBody>
          <a:bodyPr wrap="square">
            <a:spAutoFit/>
          </a:bodyPr>
          <a:lstStyle/>
          <a:p>
            <a:r>
              <a:rPr lang="pt-BR" b="0" i="0" dirty="0">
                <a:solidFill>
                  <a:srgbClr val="333333"/>
                </a:solidFill>
                <a:effectLst/>
                <a:latin typeface="Helvetica Neue"/>
              </a:rPr>
              <a:t>A comarca de Juara foi criada pela Lei nº 4.860, de 4 de julho de 1985</a:t>
            </a:r>
            <a:r>
              <a:rPr lang="pt-BR" dirty="0">
                <a:solidFill>
                  <a:srgbClr val="333333"/>
                </a:solidFill>
                <a:latin typeface="Helvetica Neue"/>
              </a:rPr>
              <a:t>.</a:t>
            </a:r>
            <a:endParaRPr lang="pt-BR" dirty="0"/>
          </a:p>
        </p:txBody>
      </p:sp>
      <p:pic>
        <p:nvPicPr>
          <p:cNvPr id="7" name="Imagem 6">
            <a:extLst>
              <a:ext uri="{FF2B5EF4-FFF2-40B4-BE49-F238E27FC236}">
                <a16:creationId xmlns:a16="http://schemas.microsoft.com/office/drawing/2014/main" id="{E5C4D4BC-5296-4ABD-AE6C-1010889326C7}"/>
              </a:ext>
            </a:extLst>
          </p:cNvPr>
          <p:cNvPicPr>
            <a:picLocks noChangeAspect="1"/>
          </p:cNvPicPr>
          <p:nvPr/>
        </p:nvPicPr>
        <p:blipFill rotWithShape="1">
          <a:blip r:embed="rId3">
            <a:extLst>
              <a:ext uri="{28A0092B-C50C-407E-A947-70E740481C1C}">
                <a14:useLocalDpi xmlns:a14="http://schemas.microsoft.com/office/drawing/2010/main" val="0"/>
              </a:ext>
            </a:extLst>
          </a:blip>
          <a:srcRect l="71010" t="35426" r="8670" b="31607"/>
          <a:stretch/>
        </p:blipFill>
        <p:spPr bwMode="auto">
          <a:xfrm>
            <a:off x="2567440" y="3135441"/>
            <a:ext cx="3600000" cy="32855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6602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CustomShape 1"/>
          <p:cNvSpPr/>
          <p:nvPr/>
        </p:nvSpPr>
        <p:spPr>
          <a:xfrm>
            <a:off x="1440000" y="273600"/>
            <a:ext cx="1043784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HISTÓRICO – COMARCA DE JUARA-MT</a:t>
            </a:r>
            <a:endParaRPr lang="pt-BR" sz="4000" b="0" strike="noStrike" spc="-1">
              <a:latin typeface="Arial"/>
            </a:endParaRPr>
          </a:p>
        </p:txBody>
      </p:sp>
      <p:pic>
        <p:nvPicPr>
          <p:cNvPr id="1057" name="Imagem 1056"/>
          <p:cNvPicPr/>
          <p:nvPr/>
        </p:nvPicPr>
        <p:blipFill>
          <a:blip r:embed="rId2"/>
          <a:stretch/>
        </p:blipFill>
        <p:spPr>
          <a:xfrm>
            <a:off x="7925440" y="1615520"/>
            <a:ext cx="3485520" cy="5040000"/>
          </a:xfrm>
          <a:prstGeom prst="rect">
            <a:avLst/>
          </a:prstGeom>
          <a:ln w="0">
            <a:noFill/>
          </a:ln>
        </p:spPr>
      </p:pic>
      <p:pic>
        <p:nvPicPr>
          <p:cNvPr id="1058" name="Imagem 1057"/>
          <p:cNvPicPr/>
          <p:nvPr/>
        </p:nvPicPr>
        <p:blipFill>
          <a:blip r:embed="rId3"/>
          <a:stretch/>
        </p:blipFill>
        <p:spPr>
          <a:xfrm>
            <a:off x="289396" y="1742760"/>
            <a:ext cx="3615120" cy="5040000"/>
          </a:xfrm>
          <a:prstGeom prst="rect">
            <a:avLst/>
          </a:prstGeom>
          <a:ln w="0">
            <a:noFill/>
          </a:ln>
        </p:spPr>
      </p:pic>
      <p:sp>
        <p:nvSpPr>
          <p:cNvPr id="2" name="Seta: da Esquerda para a Direita 1">
            <a:extLst>
              <a:ext uri="{FF2B5EF4-FFF2-40B4-BE49-F238E27FC236}">
                <a16:creationId xmlns:a16="http://schemas.microsoft.com/office/drawing/2014/main" id="{2FB01629-7886-4277-8F64-849EE18A34F1}"/>
              </a:ext>
            </a:extLst>
          </p:cNvPr>
          <p:cNvSpPr/>
          <p:nvPr/>
        </p:nvSpPr>
        <p:spPr>
          <a:xfrm>
            <a:off x="4192713" y="2868568"/>
            <a:ext cx="3620967" cy="2201672"/>
          </a:xfrm>
          <a:prstGeom prst="lef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n w="0"/>
                <a:solidFill>
                  <a:schemeClr val="tx1"/>
                </a:solidFill>
                <a:effectLst>
                  <a:outerShdw blurRad="38100" dist="19050" dir="2700000" algn="tl" rotWithShape="0">
                    <a:schemeClr val="dk1">
                      <a:alpha val="40000"/>
                    </a:schemeClr>
                  </a:outerShdw>
                </a:effectLst>
              </a:rPr>
              <a:t>Instalação 1º Ofício</a:t>
            </a:r>
          </a:p>
          <a:p>
            <a:pPr algn="ctr"/>
            <a:r>
              <a:rPr lang="pt-BR" dirty="0">
                <a:ln w="0"/>
                <a:solidFill>
                  <a:schemeClr val="tx1"/>
                </a:solidFill>
                <a:effectLst>
                  <a:outerShdw blurRad="38100" dist="19050" dir="2700000" algn="tl" rotWithShape="0">
                    <a:schemeClr val="dk1">
                      <a:alpha val="40000"/>
                    </a:schemeClr>
                  </a:outerShdw>
                </a:effectLst>
              </a:rPr>
              <a:t>12/02/1990</a:t>
            </a:r>
          </a:p>
        </p:txBody>
      </p:sp>
    </p:spTree>
    <p:extLst>
      <p:ext uri="{BB962C8B-B14F-4D97-AF65-F5344CB8AC3E}">
        <p14:creationId xmlns:p14="http://schemas.microsoft.com/office/powerpoint/2010/main" val="1940462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CustomShape 1"/>
          <p:cNvSpPr/>
          <p:nvPr/>
        </p:nvSpPr>
        <p:spPr>
          <a:xfrm>
            <a:off x="1440000" y="273600"/>
            <a:ext cx="10437840" cy="114264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CADEIA DE DOMÍNIO – COMARCA DE JUARA-MT</a:t>
            </a:r>
            <a:endParaRPr lang="pt-BR" sz="4000" b="0" strike="noStrike" spc="-1" dirty="0">
              <a:latin typeface="Arial"/>
            </a:endParaRPr>
          </a:p>
        </p:txBody>
      </p:sp>
      <p:graphicFrame>
        <p:nvGraphicFramePr>
          <p:cNvPr id="3" name="Diagrama 2">
            <a:extLst>
              <a:ext uri="{FF2B5EF4-FFF2-40B4-BE49-F238E27FC236}">
                <a16:creationId xmlns:a16="http://schemas.microsoft.com/office/drawing/2014/main" id="{855C450D-15F5-45F9-A544-F84B4027D3D4}"/>
              </a:ext>
            </a:extLst>
          </p:cNvPr>
          <p:cNvGraphicFramePr/>
          <p:nvPr>
            <p:extLst>
              <p:ext uri="{D42A27DB-BD31-4B8C-83A1-F6EECF244321}">
                <p14:modId xmlns:p14="http://schemas.microsoft.com/office/powerpoint/2010/main" val="3773621313"/>
              </p:ext>
            </p:extLst>
          </p:nvPr>
        </p:nvGraphicFramePr>
        <p:xfrm>
          <a:off x="2225040" y="1827107"/>
          <a:ext cx="8128000" cy="4329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6547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1-03-18 at 14.59.04">
            <a:hlinkClick r:id="" action="ppaction://media"/>
            <a:extLst>
              <a:ext uri="{FF2B5EF4-FFF2-40B4-BE49-F238E27FC236}">
                <a16:creationId xmlns:a16="http://schemas.microsoft.com/office/drawing/2014/main" id="{FC8D1BE7-F4B7-48D3-9590-9318BB7ADB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391160"/>
            <a:ext cx="6096000" cy="568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CustomShape 1"/>
          <p:cNvSpPr/>
          <p:nvPr/>
        </p:nvSpPr>
        <p:spPr>
          <a:xfrm>
            <a:off x="1330920" y="273600"/>
            <a:ext cx="10250280" cy="1144080"/>
          </a:xfrm>
          <a:prstGeom prst="rect">
            <a:avLst/>
          </a:prstGeom>
          <a:solidFill>
            <a:srgbClr val="CCFAF5"/>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400" b="0" strike="noStrike" spc="-1">
                <a:solidFill>
                  <a:srgbClr val="000000"/>
                </a:solidFill>
                <a:latin typeface="Arial"/>
                <a:ea typeface="DejaVu Sans"/>
              </a:rPr>
              <a:t>JUARA - HOJE</a:t>
            </a:r>
            <a:endParaRPr lang="pt-BR" sz="4400" b="0" strike="noStrike" spc="-1">
              <a:latin typeface="Arial"/>
            </a:endParaRPr>
          </a:p>
        </p:txBody>
      </p:sp>
      <p:pic>
        <p:nvPicPr>
          <p:cNvPr id="1060" name="Imagem 7"/>
          <p:cNvPicPr/>
          <p:nvPr/>
        </p:nvPicPr>
        <p:blipFill>
          <a:blip r:embed="rId2"/>
          <a:stretch/>
        </p:blipFill>
        <p:spPr>
          <a:xfrm>
            <a:off x="1625760" y="1450440"/>
            <a:ext cx="9143280" cy="5133240"/>
          </a:xfrm>
          <a:prstGeom prst="rect">
            <a:avLst/>
          </a:prstGeom>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CustomShape 1"/>
          <p:cNvSpPr/>
          <p:nvPr/>
        </p:nvSpPr>
        <p:spPr>
          <a:xfrm>
            <a:off x="1351440" y="273600"/>
            <a:ext cx="10229760" cy="99640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400" b="0" strike="noStrike" spc="-1" dirty="0">
                <a:solidFill>
                  <a:srgbClr val="000000"/>
                </a:solidFill>
                <a:latin typeface="Arial"/>
                <a:ea typeface="DejaVu Sans"/>
              </a:rPr>
              <a:t>JUARA HÁ 45 ANOS</a:t>
            </a:r>
            <a:endParaRPr lang="pt-BR" sz="4400" b="0" strike="noStrike" spc="-1" dirty="0">
              <a:latin typeface="Arial"/>
            </a:endParaRPr>
          </a:p>
        </p:txBody>
      </p:sp>
      <p:pic>
        <p:nvPicPr>
          <p:cNvPr id="1062" name="Imagem 4"/>
          <p:cNvPicPr/>
          <p:nvPr/>
        </p:nvPicPr>
        <p:blipFill>
          <a:blip r:embed="rId2"/>
          <a:stretch/>
        </p:blipFill>
        <p:spPr>
          <a:xfrm>
            <a:off x="1536840" y="1418400"/>
            <a:ext cx="3448440" cy="5399280"/>
          </a:xfrm>
          <a:prstGeom prst="rect">
            <a:avLst/>
          </a:prstGeom>
          <a:ln w="0">
            <a:noFill/>
          </a:ln>
        </p:spPr>
      </p:pic>
      <p:sp>
        <p:nvSpPr>
          <p:cNvPr id="1063" name="CustomShape 2"/>
          <p:cNvSpPr/>
          <p:nvPr/>
        </p:nvSpPr>
        <p:spPr>
          <a:xfrm>
            <a:off x="5171400" y="1723320"/>
            <a:ext cx="6595200" cy="4114080"/>
          </a:xfrm>
          <a:prstGeom prst="leftArrow">
            <a:avLst>
              <a:gd name="adj1" fmla="val 50000"/>
              <a:gd name="adj2" fmla="val 50000"/>
            </a:avLst>
          </a:prstGeom>
          <a:gradFill rotWithShape="0">
            <a:gsLst>
              <a:gs pos="0">
                <a:srgbClr val="C3EAFF"/>
              </a:gs>
              <a:gs pos="100000">
                <a:srgbClr val="E8F6FF"/>
              </a:gs>
            </a:gsLst>
            <a:lin ang="16200000"/>
          </a:gradFill>
          <a:ln>
            <a:solidFill>
              <a:srgbClr val="09B3DB"/>
            </a:solidFill>
          </a:ln>
          <a:effectLst>
            <a:outerShdw blurRad="40000" dist="20160" dir="5400000" rotWithShape="0">
              <a:srgbClr val="000000">
                <a:alpha val="38000"/>
              </a:srgbClr>
            </a:outerShdw>
          </a:effectLst>
        </p:spPr>
        <p:style>
          <a:lnRef idx="1">
            <a:schemeClr val="accent2"/>
          </a:lnRef>
          <a:fillRef idx="2">
            <a:schemeClr val="accent2"/>
          </a:fillRef>
          <a:effectRef idx="1">
            <a:schemeClr val="accent2"/>
          </a:effectRef>
          <a:fontRef idx="minor"/>
        </p:style>
        <p:txBody>
          <a:bodyPr lIns="90000" tIns="45000" rIns="90000" bIns="45000" anchor="ctr">
            <a:noAutofit/>
          </a:bodyPr>
          <a:lstStyle/>
          <a:p>
            <a:pPr algn="ctr">
              <a:lnSpc>
                <a:spcPct val="100000"/>
              </a:lnSpc>
            </a:pPr>
            <a:r>
              <a:rPr lang="pt-BR" sz="2800" b="0" strike="noStrike" spc="-1">
                <a:solidFill>
                  <a:srgbClr val="000000"/>
                </a:solidFill>
                <a:latin typeface="Arial"/>
                <a:ea typeface="DejaVu Sans"/>
              </a:rPr>
              <a:t>Abertura da rua principal de Juara – Avenida Rio Arinos</a:t>
            </a:r>
            <a:endParaRPr lang="pt-BR" sz="2800" b="0" strike="noStrike" spc="-1">
              <a:latin typeface="Arial"/>
            </a:endParaRPr>
          </a:p>
          <a:p>
            <a:pPr algn="ctr">
              <a:lnSpc>
                <a:spcPct val="100000"/>
              </a:lnSpc>
            </a:pPr>
            <a:r>
              <a:rPr lang="pt-BR" sz="2800" b="0" strike="noStrike" spc="-1">
                <a:solidFill>
                  <a:srgbClr val="000000"/>
                </a:solidFill>
                <a:latin typeface="Arial"/>
                <a:ea typeface="DejaVu Sans"/>
              </a:rPr>
              <a:t>Na foto o colonizador José Pedro Dias (Zé Paraná)</a:t>
            </a:r>
            <a:endParaRPr lang="pt-BR" sz="2800" b="0" strike="noStrike" spc="-1">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 name="Imagem 2"/>
          <p:cNvPicPr/>
          <p:nvPr/>
        </p:nvPicPr>
        <p:blipFill>
          <a:blip r:embed="rId2"/>
          <a:stretch/>
        </p:blipFill>
        <p:spPr>
          <a:xfrm>
            <a:off x="417960" y="10080"/>
            <a:ext cx="10989720" cy="6857280"/>
          </a:xfrm>
          <a:prstGeom prst="rect">
            <a:avLst/>
          </a:prstGeom>
          <a:ln w="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 name="Imagem 4"/>
          <p:cNvPicPr/>
          <p:nvPr/>
        </p:nvPicPr>
        <p:blipFill>
          <a:blip r:embed="rId2"/>
          <a:stretch/>
        </p:blipFill>
        <p:spPr>
          <a:xfrm>
            <a:off x="3285720" y="294840"/>
            <a:ext cx="5620320" cy="6267960"/>
          </a:xfrm>
          <a:prstGeom prst="rect">
            <a:avLst/>
          </a:prstGeom>
          <a:ln w="0">
            <a:noFill/>
          </a:ln>
        </p:spPr>
      </p:pic>
      <p:sp>
        <p:nvSpPr>
          <p:cNvPr id="1066" name="CustomShape 1"/>
          <p:cNvSpPr/>
          <p:nvPr/>
        </p:nvSpPr>
        <p:spPr>
          <a:xfrm>
            <a:off x="1442880" y="1058760"/>
            <a:ext cx="2031480" cy="1086840"/>
          </a:xfrm>
          <a:prstGeom prst="rightArrow">
            <a:avLst>
              <a:gd name="adj1" fmla="val 50000"/>
              <a:gd name="adj2" fmla="val 50000"/>
            </a:avLst>
          </a:prstGeom>
          <a:solidFill>
            <a:srgbClr val="FFFF00"/>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a:lnSpc>
                <a:spcPct val="100000"/>
              </a:lnSpc>
            </a:pPr>
            <a:r>
              <a:rPr lang="pt-BR" sz="2000" b="0" strike="noStrike" spc="-1">
                <a:solidFill>
                  <a:srgbClr val="000000"/>
                </a:solidFill>
                <a:latin typeface="Arial"/>
                <a:ea typeface="DejaVu Sans"/>
              </a:rPr>
              <a:t>TI JAPUÍRA</a:t>
            </a:r>
            <a:endParaRPr lang="pt-BR" sz="2000" b="0" strike="noStrike" spc="-1">
              <a:latin typeface="Arial"/>
            </a:endParaRPr>
          </a:p>
        </p:txBody>
      </p:sp>
      <p:sp>
        <p:nvSpPr>
          <p:cNvPr id="1067" name="CustomShape 2"/>
          <p:cNvSpPr/>
          <p:nvPr/>
        </p:nvSpPr>
        <p:spPr>
          <a:xfrm rot="19817400">
            <a:off x="6817320" y="515160"/>
            <a:ext cx="2468520" cy="1086840"/>
          </a:xfrm>
          <a:prstGeom prst="leftArrow">
            <a:avLst>
              <a:gd name="adj1" fmla="val 50000"/>
              <a:gd name="adj2" fmla="val 50000"/>
            </a:avLst>
          </a:prstGeom>
          <a:solidFill>
            <a:srgbClr val="FFFF00"/>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a:lnSpc>
                <a:spcPct val="100000"/>
              </a:lnSpc>
            </a:pPr>
            <a:r>
              <a:rPr lang="pt-BR" sz="1800" b="0" strike="noStrike" spc="-1">
                <a:solidFill>
                  <a:srgbClr val="000000"/>
                </a:solidFill>
                <a:latin typeface="Arial"/>
                <a:ea typeface="DejaVu Sans"/>
              </a:rPr>
              <a:t>TI APIAKÁ-KAYABI</a:t>
            </a:r>
            <a:endParaRPr lang="pt-BR" sz="1800" b="0" strike="noStrike" spc="-1">
              <a:latin typeface="Arial"/>
            </a:endParaRPr>
          </a:p>
        </p:txBody>
      </p:sp>
      <p:sp>
        <p:nvSpPr>
          <p:cNvPr id="1068" name="CustomShape 3"/>
          <p:cNvSpPr/>
          <p:nvPr/>
        </p:nvSpPr>
        <p:spPr>
          <a:xfrm>
            <a:off x="8717400" y="1599120"/>
            <a:ext cx="2468520" cy="1086840"/>
          </a:xfrm>
          <a:prstGeom prst="leftArrow">
            <a:avLst>
              <a:gd name="adj1" fmla="val 50000"/>
              <a:gd name="adj2" fmla="val 50000"/>
            </a:avLst>
          </a:prstGeom>
          <a:solidFill>
            <a:srgbClr val="FFFF00"/>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a:lnSpc>
                <a:spcPct val="100000"/>
              </a:lnSpc>
            </a:pPr>
            <a:r>
              <a:rPr lang="pt-BR" sz="1800" b="0" strike="noStrike" spc="-1" dirty="0">
                <a:solidFill>
                  <a:srgbClr val="000000"/>
                </a:solidFill>
                <a:latin typeface="Arial"/>
                <a:ea typeface="DejaVu Sans"/>
              </a:rPr>
              <a:t>TI BATELÃO</a:t>
            </a:r>
            <a:endParaRPr lang="pt-BR" sz="1800" b="0" strike="noStrike" spc="-1" dirty="0">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CustomShape 1"/>
          <p:cNvSpPr/>
          <p:nvPr/>
        </p:nvSpPr>
        <p:spPr>
          <a:xfrm>
            <a:off x="1270080" y="273600"/>
            <a:ext cx="1031112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a:solidFill>
                  <a:srgbClr val="000000"/>
                </a:solidFill>
                <a:latin typeface="Arial"/>
                <a:ea typeface="DejaVu Sans"/>
              </a:rPr>
              <a:t>GOOGLE EARTH</a:t>
            </a:r>
            <a:endParaRPr lang="pt-BR" sz="4000" b="0" strike="noStrike" spc="-1">
              <a:latin typeface="Arial"/>
            </a:endParaRPr>
          </a:p>
        </p:txBody>
      </p:sp>
      <p:sp>
        <p:nvSpPr>
          <p:cNvPr id="1070" name="CustomShape 2"/>
          <p:cNvSpPr/>
          <p:nvPr/>
        </p:nvSpPr>
        <p:spPr>
          <a:xfrm>
            <a:off x="1270080" y="2631440"/>
            <a:ext cx="10250280" cy="3952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marL="228600" indent="-227880" algn="just">
              <a:lnSpc>
                <a:spcPct val="90000"/>
              </a:lnSpc>
              <a:spcBef>
                <a:spcPts val="1001"/>
              </a:spcBef>
              <a:buClr>
                <a:srgbClr val="000000"/>
              </a:buClr>
              <a:buFont typeface="Arial"/>
              <a:buChar char="•"/>
            </a:pPr>
            <a:r>
              <a:rPr lang="pt-BR" sz="2400" b="0" u="sng" strike="noStrike" spc="-1" dirty="0">
                <a:solidFill>
                  <a:srgbClr val="8F8F8F"/>
                </a:solidFill>
                <a:uFillTx/>
                <a:latin typeface="Arial"/>
                <a:ea typeface="DejaVu Sans"/>
                <a:hlinkClick r:id="rId2"/>
              </a:rPr>
              <a:t>https://satellite-map.gosur.com/pt/google-earth/?gclid=Cj0KCQjwjPaCBhDkARIsAISZN7Tf8uloizn0vKe0uA1YSE93XmtaLHAeg0OQ2nPr6qBWv_yVBpCJPbQaAmieEALw_wcB&amp;ll=2.842170943040401e-14-51.6639000000273&amp;z=0.025139541820517364&amp;t=satellite</a:t>
            </a:r>
            <a:endParaRPr lang="pt-BR" sz="2400" b="0" strike="noStrike" spc="-1" dirty="0">
              <a:latin typeface="Arial"/>
            </a:endParaRPr>
          </a:p>
          <a:p>
            <a:pPr marL="360">
              <a:lnSpc>
                <a:spcPct val="90000"/>
              </a:lnSpc>
              <a:spcBef>
                <a:spcPts val="1001"/>
              </a:spcBef>
            </a:pPr>
            <a:r>
              <a:rPr lang="pt-BR" sz="2000" b="0" strike="noStrike" spc="-1" dirty="0">
                <a:solidFill>
                  <a:srgbClr val="000000"/>
                </a:solidFill>
                <a:latin typeface="Arial"/>
                <a:ea typeface="DejaVu Sans"/>
              </a:rPr>
              <a:t>				</a:t>
            </a:r>
            <a:endParaRPr lang="pt-BR" sz="2000" b="0" strike="noStrike" spc="-1" dirty="0">
              <a:latin typeface="Arial"/>
            </a:endParaRPr>
          </a:p>
          <a:p>
            <a:pPr algn="just">
              <a:lnSpc>
                <a:spcPct val="90000"/>
              </a:lnSpc>
              <a:spcBef>
                <a:spcPts val="1001"/>
              </a:spcBef>
            </a:pPr>
            <a:r>
              <a:rPr lang="pt-BR" sz="2000" b="1" i="0" dirty="0">
                <a:solidFill>
                  <a:srgbClr val="202122"/>
                </a:solidFill>
                <a:effectLst/>
                <a:latin typeface="Arial" panose="020B0604020202020204" pitchFamily="34" charset="0"/>
              </a:rPr>
              <a:t>Google Earth</a:t>
            </a:r>
            <a:r>
              <a:rPr lang="pt-BR" sz="2000" b="0" i="0" dirty="0">
                <a:solidFill>
                  <a:srgbClr val="202122"/>
                </a:solidFill>
                <a:effectLst/>
                <a:latin typeface="Arial" panose="020B0604020202020204" pitchFamily="34" charset="0"/>
              </a:rPr>
              <a:t> é um </a:t>
            </a:r>
            <a:r>
              <a:rPr lang="pt-BR" sz="2000" b="0" i="0" u="none" strike="noStrike" dirty="0">
                <a:solidFill>
                  <a:srgbClr val="0645AD"/>
                </a:solidFill>
                <a:effectLst/>
                <a:latin typeface="Arial" panose="020B0604020202020204" pitchFamily="34" charset="0"/>
                <a:hlinkClick r:id="rId3" tooltip="Programa de computador"/>
              </a:rPr>
              <a:t>programa de computador</a:t>
            </a:r>
            <a:r>
              <a:rPr lang="pt-BR" sz="2000" b="0" i="0" dirty="0">
                <a:solidFill>
                  <a:srgbClr val="202122"/>
                </a:solidFill>
                <a:effectLst/>
                <a:latin typeface="Arial" panose="020B0604020202020204" pitchFamily="34" charset="0"/>
              </a:rPr>
              <a:t> desenvolvido e distribuído pela </a:t>
            </a:r>
            <a:r>
              <a:rPr lang="pt-BR" sz="2000" b="0" i="0" u="none" strike="noStrike" dirty="0">
                <a:solidFill>
                  <a:srgbClr val="0645AD"/>
                </a:solidFill>
                <a:effectLst/>
                <a:latin typeface="Arial" panose="020B0604020202020204" pitchFamily="34" charset="0"/>
                <a:hlinkClick r:id="rId4" tooltip="Empresa"/>
              </a:rPr>
              <a:t>empresa</a:t>
            </a:r>
            <a:r>
              <a:rPr lang="pt-BR" sz="2000" b="0" i="0" dirty="0">
                <a:solidFill>
                  <a:srgbClr val="202122"/>
                </a:solidFill>
                <a:effectLst/>
                <a:latin typeface="Arial" panose="020B0604020202020204" pitchFamily="34" charset="0"/>
              </a:rPr>
              <a:t> </a:t>
            </a:r>
            <a:r>
              <a:rPr lang="pt-BR" sz="2000" b="0" i="0" u="sng" dirty="0">
                <a:solidFill>
                  <a:srgbClr val="0645AD"/>
                </a:solidFill>
                <a:effectLst/>
                <a:latin typeface="Arial" panose="020B0604020202020204" pitchFamily="34" charset="0"/>
                <a:hlinkClick r:id="rId5"/>
              </a:rPr>
              <a:t>estadunidense do</a:t>
            </a:r>
            <a:r>
              <a:rPr lang="pt-BR" sz="2000" b="0" i="0" dirty="0">
                <a:solidFill>
                  <a:srgbClr val="202122"/>
                </a:solidFill>
                <a:effectLst/>
                <a:latin typeface="Arial" panose="020B0604020202020204" pitchFamily="34" charset="0"/>
              </a:rPr>
              <a:t> </a:t>
            </a:r>
            <a:r>
              <a:rPr lang="pt-BR" sz="2000" b="0" i="0" u="none" strike="noStrike" dirty="0">
                <a:solidFill>
                  <a:srgbClr val="0645AD"/>
                </a:solidFill>
                <a:effectLst/>
                <a:latin typeface="Arial" panose="020B0604020202020204" pitchFamily="34" charset="0"/>
                <a:hlinkClick r:id="rId6" tooltip="Google"/>
              </a:rPr>
              <a:t>Google</a:t>
            </a:r>
            <a:r>
              <a:rPr lang="pt-BR" sz="2000" b="0" i="0" dirty="0">
                <a:solidFill>
                  <a:srgbClr val="202122"/>
                </a:solidFill>
                <a:effectLst/>
                <a:latin typeface="Arial" panose="020B0604020202020204" pitchFamily="34" charset="0"/>
              </a:rPr>
              <a:t> cuja função é apresentar um modelito </a:t>
            </a:r>
            <a:r>
              <a:rPr lang="pt-BR" sz="2000" b="0" i="0" u="none" strike="noStrike" dirty="0">
                <a:solidFill>
                  <a:srgbClr val="0645AD"/>
                </a:solidFill>
                <a:effectLst/>
                <a:latin typeface="Arial" panose="020B0604020202020204" pitchFamily="34" charset="0"/>
                <a:hlinkClick r:id="rId7" tooltip="Tridimensional"/>
              </a:rPr>
              <a:t>tridimensional</a:t>
            </a:r>
            <a:r>
              <a:rPr lang="pt-BR" sz="2000" b="0" i="0" dirty="0">
                <a:solidFill>
                  <a:srgbClr val="202122"/>
                </a:solidFill>
                <a:effectLst/>
                <a:latin typeface="Arial" panose="020B0604020202020204" pitchFamily="34" charset="0"/>
              </a:rPr>
              <a:t> do </a:t>
            </a:r>
            <a:r>
              <a:rPr lang="pt-BR" sz="2000" b="0" i="0" u="none" strike="noStrike" dirty="0">
                <a:solidFill>
                  <a:srgbClr val="0645AD"/>
                </a:solidFill>
                <a:effectLst/>
                <a:latin typeface="Arial" panose="020B0604020202020204" pitchFamily="34" charset="0"/>
                <a:hlinkClick r:id="rId8" tooltip="Globo terrestre"/>
              </a:rPr>
              <a:t>globo terrestre</a:t>
            </a:r>
            <a:r>
              <a:rPr lang="pt-BR" sz="2000" b="0" i="0" dirty="0">
                <a:solidFill>
                  <a:srgbClr val="202122"/>
                </a:solidFill>
                <a:effectLst/>
                <a:latin typeface="Arial" panose="020B0604020202020204" pitchFamily="34" charset="0"/>
              </a:rPr>
              <a:t>, construído a partir de mosaico de </a:t>
            </a:r>
            <a:r>
              <a:rPr lang="pt-BR" sz="2000" b="0" i="0" u="none" strike="noStrike" dirty="0">
                <a:solidFill>
                  <a:srgbClr val="0645AD"/>
                </a:solidFill>
                <a:effectLst/>
                <a:latin typeface="Arial" panose="020B0604020202020204" pitchFamily="34" charset="0"/>
                <a:hlinkClick r:id="rId9" tooltip="Imagem de satélite"/>
              </a:rPr>
              <a:t>imagens de satélite</a:t>
            </a:r>
            <a:r>
              <a:rPr lang="pt-BR" sz="2000" b="0" i="0" dirty="0">
                <a:solidFill>
                  <a:srgbClr val="202122"/>
                </a:solidFill>
                <a:effectLst/>
                <a:latin typeface="Arial" panose="020B0604020202020204" pitchFamily="34" charset="0"/>
              </a:rPr>
              <a:t> obtidas de fontes diversas, imagens aéreas (fotografadas de aeronaves) e </a:t>
            </a:r>
            <a:r>
              <a:rPr lang="pt-BR" sz="2000" b="0" i="0" u="none" strike="noStrike" dirty="0">
                <a:solidFill>
                  <a:srgbClr val="0645AD"/>
                </a:solidFill>
                <a:effectLst/>
                <a:latin typeface="Arial" panose="020B0604020202020204" pitchFamily="34" charset="0"/>
                <a:hlinkClick r:id="rId10" tooltip="Sistema de informação geográfica"/>
              </a:rPr>
              <a:t>GIS</a:t>
            </a:r>
            <a:r>
              <a:rPr lang="pt-BR" sz="2000" b="0" i="0" dirty="0">
                <a:solidFill>
                  <a:srgbClr val="202122"/>
                </a:solidFill>
                <a:effectLst/>
                <a:latin typeface="Arial" panose="020B0604020202020204" pitchFamily="34" charset="0"/>
              </a:rPr>
              <a:t> 3D. Desta forma, o programa pode ser usado simplesmente como um gerador de mapas bidimensionais e imagens de satélite ou como um simulador das diversas paisagens presentes no </a:t>
            </a:r>
            <a:r>
              <a:rPr lang="pt-BR" sz="2000" b="0" i="0" u="none" strike="noStrike" dirty="0">
                <a:solidFill>
                  <a:srgbClr val="0645AD"/>
                </a:solidFill>
                <a:effectLst/>
                <a:latin typeface="Arial" panose="020B0604020202020204" pitchFamily="34" charset="0"/>
                <a:hlinkClick r:id="rId11" tooltip="Planeta Terra"/>
              </a:rPr>
              <a:t>Planeta Terra</a:t>
            </a:r>
            <a:r>
              <a:rPr lang="pt-BR" sz="2000" b="0" i="0" dirty="0">
                <a:solidFill>
                  <a:srgbClr val="202122"/>
                </a:solidFill>
                <a:effectLst/>
                <a:latin typeface="Arial" panose="020B0604020202020204" pitchFamily="34" charset="0"/>
              </a:rPr>
              <a:t>. Com isso, é possível identificar lugares, construções, cidades, paisagens, entre outros elementos. (Fonte </a:t>
            </a:r>
            <a:r>
              <a:rPr lang="pt-BR" sz="2000" b="0" i="0" dirty="0" err="1">
                <a:solidFill>
                  <a:srgbClr val="202122"/>
                </a:solidFill>
                <a:effectLst/>
                <a:latin typeface="Arial" panose="020B0604020202020204" pitchFamily="34" charset="0"/>
              </a:rPr>
              <a:t>wikipedia</a:t>
            </a:r>
            <a:r>
              <a:rPr lang="pt-BR" sz="2000" b="0" i="0" dirty="0">
                <a:solidFill>
                  <a:srgbClr val="202122"/>
                </a:solidFill>
                <a:effectLst/>
                <a:latin typeface="Arial" panose="020B0604020202020204" pitchFamily="34" charset="0"/>
              </a:rPr>
              <a:t>)</a:t>
            </a:r>
            <a:endParaRPr lang="pt-BR" sz="2000" b="0" strike="noStrike" spc="-1" dirty="0">
              <a:latin typeface="Arial"/>
            </a:endParaRPr>
          </a:p>
          <a:p>
            <a:pPr>
              <a:lnSpc>
                <a:spcPct val="90000"/>
              </a:lnSpc>
              <a:spcBef>
                <a:spcPts val="1001"/>
              </a:spcBef>
            </a:pPr>
            <a:endParaRPr lang="pt-BR" sz="2800" b="0" strike="noStrike" spc="-1" dirty="0">
              <a:latin typeface="Arial"/>
            </a:endParaRPr>
          </a:p>
          <a:p>
            <a:pPr>
              <a:lnSpc>
                <a:spcPct val="90000"/>
              </a:lnSpc>
              <a:spcBef>
                <a:spcPts val="1001"/>
              </a:spcBef>
            </a:pPr>
            <a:endParaRPr lang="pt-BR" sz="2800" b="0" strike="noStrike" spc="-1" dirty="0">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11812E1-DB3E-49EE-B4B2-7BDC7B0C9CC7}"/>
              </a:ext>
            </a:extLst>
          </p:cNvPr>
          <p:cNvPicPr/>
          <p:nvPr/>
        </p:nvPicPr>
        <p:blipFill>
          <a:blip r:embed="rId2"/>
          <a:stretch/>
        </p:blipFill>
        <p:spPr>
          <a:xfrm>
            <a:off x="5722240" y="3018600"/>
            <a:ext cx="1233720" cy="1439280"/>
          </a:xfrm>
          <a:prstGeom prst="rect">
            <a:avLst/>
          </a:prstGeom>
          <a:ln w="0">
            <a:noFill/>
          </a:ln>
        </p:spPr>
      </p:pic>
      <p:sp>
        <p:nvSpPr>
          <p:cNvPr id="2" name="Fluxograma: Processo 1">
            <a:extLst>
              <a:ext uri="{FF2B5EF4-FFF2-40B4-BE49-F238E27FC236}">
                <a16:creationId xmlns:a16="http://schemas.microsoft.com/office/drawing/2014/main" id="{B37956F0-7750-4D07-BA4C-BF8EAE76D609}"/>
              </a:ext>
            </a:extLst>
          </p:cNvPr>
          <p:cNvSpPr/>
          <p:nvPr/>
        </p:nvSpPr>
        <p:spPr>
          <a:xfrm>
            <a:off x="2140940" y="4125341"/>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RUMOS</a:t>
            </a:r>
            <a:endParaRPr lang="pt-BR" dirty="0"/>
          </a:p>
        </p:txBody>
      </p:sp>
      <p:sp>
        <p:nvSpPr>
          <p:cNvPr id="7" name="Fluxograma: Processo 6">
            <a:extLst>
              <a:ext uri="{FF2B5EF4-FFF2-40B4-BE49-F238E27FC236}">
                <a16:creationId xmlns:a16="http://schemas.microsoft.com/office/drawing/2014/main" id="{BB26BE43-D532-4C71-A025-302515B4835C}"/>
              </a:ext>
            </a:extLst>
          </p:cNvPr>
          <p:cNvSpPr/>
          <p:nvPr/>
        </p:nvSpPr>
        <p:spPr>
          <a:xfrm>
            <a:off x="6425640" y="1211242"/>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AZIMUTES</a:t>
            </a:r>
            <a:endParaRPr lang="pt-BR" dirty="0"/>
          </a:p>
        </p:txBody>
      </p:sp>
      <p:sp>
        <p:nvSpPr>
          <p:cNvPr id="8" name="Fluxograma: Processo 7">
            <a:extLst>
              <a:ext uri="{FF2B5EF4-FFF2-40B4-BE49-F238E27FC236}">
                <a16:creationId xmlns:a16="http://schemas.microsoft.com/office/drawing/2014/main" id="{3C422526-FA95-4961-9428-42A636511FBA}"/>
              </a:ext>
            </a:extLst>
          </p:cNvPr>
          <p:cNvSpPr/>
          <p:nvPr/>
        </p:nvSpPr>
        <p:spPr>
          <a:xfrm>
            <a:off x="4003040" y="6079320"/>
            <a:ext cx="320492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dirty="0"/>
              <a:t>GEORREFERENCIAMENTO</a:t>
            </a:r>
          </a:p>
        </p:txBody>
      </p:sp>
      <p:sp>
        <p:nvSpPr>
          <p:cNvPr id="9" name="Fluxograma: Processo 8">
            <a:extLst>
              <a:ext uri="{FF2B5EF4-FFF2-40B4-BE49-F238E27FC236}">
                <a16:creationId xmlns:a16="http://schemas.microsoft.com/office/drawing/2014/main" id="{AD7EDA64-BD8B-40D0-8AE1-F6D62688C0F0}"/>
              </a:ext>
            </a:extLst>
          </p:cNvPr>
          <p:cNvSpPr/>
          <p:nvPr/>
        </p:nvSpPr>
        <p:spPr>
          <a:xfrm>
            <a:off x="8874200" y="2027423"/>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SAD</a:t>
            </a:r>
            <a:endParaRPr lang="pt-BR" dirty="0"/>
          </a:p>
        </p:txBody>
      </p:sp>
      <p:sp>
        <p:nvSpPr>
          <p:cNvPr id="10" name="Fluxograma: Processo 9">
            <a:extLst>
              <a:ext uri="{FF2B5EF4-FFF2-40B4-BE49-F238E27FC236}">
                <a16:creationId xmlns:a16="http://schemas.microsoft.com/office/drawing/2014/main" id="{21C2FDF2-FB93-4ADB-AF9F-80D557A7AB9A}"/>
              </a:ext>
            </a:extLst>
          </p:cNvPr>
          <p:cNvSpPr/>
          <p:nvPr/>
        </p:nvSpPr>
        <p:spPr>
          <a:xfrm>
            <a:off x="1473820" y="2746312"/>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ESCALA</a:t>
            </a:r>
            <a:endParaRPr lang="pt-BR" dirty="0"/>
          </a:p>
        </p:txBody>
      </p:sp>
      <p:sp>
        <p:nvSpPr>
          <p:cNvPr id="11" name="Fluxograma: Processo 10">
            <a:extLst>
              <a:ext uri="{FF2B5EF4-FFF2-40B4-BE49-F238E27FC236}">
                <a16:creationId xmlns:a16="http://schemas.microsoft.com/office/drawing/2014/main" id="{AC2C0E6C-BB41-4A68-946D-75863D483183}"/>
              </a:ext>
            </a:extLst>
          </p:cNvPr>
          <p:cNvSpPr/>
          <p:nvPr/>
        </p:nvSpPr>
        <p:spPr>
          <a:xfrm>
            <a:off x="4003040" y="384901"/>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SIRGAS</a:t>
            </a:r>
            <a:endParaRPr lang="pt-BR" dirty="0"/>
          </a:p>
        </p:txBody>
      </p:sp>
      <p:sp>
        <p:nvSpPr>
          <p:cNvPr id="12" name="Fluxograma: Processo 11">
            <a:extLst>
              <a:ext uri="{FF2B5EF4-FFF2-40B4-BE49-F238E27FC236}">
                <a16:creationId xmlns:a16="http://schemas.microsoft.com/office/drawing/2014/main" id="{A423F7B9-AC9C-4F7D-9EB9-07A3E9F8ADCB}"/>
              </a:ext>
            </a:extLst>
          </p:cNvPr>
          <p:cNvSpPr/>
          <p:nvPr/>
        </p:nvSpPr>
        <p:spPr>
          <a:xfrm>
            <a:off x="7885280" y="3512693"/>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LATITUDE</a:t>
            </a:r>
            <a:endParaRPr lang="pt-BR" dirty="0"/>
          </a:p>
        </p:txBody>
      </p:sp>
      <p:sp>
        <p:nvSpPr>
          <p:cNvPr id="13" name="Fluxograma: Processo 12">
            <a:extLst>
              <a:ext uri="{FF2B5EF4-FFF2-40B4-BE49-F238E27FC236}">
                <a16:creationId xmlns:a16="http://schemas.microsoft.com/office/drawing/2014/main" id="{DAE0EB92-2A59-456E-91DB-D809FFAAAAB8}"/>
              </a:ext>
            </a:extLst>
          </p:cNvPr>
          <p:cNvSpPr/>
          <p:nvPr/>
        </p:nvSpPr>
        <p:spPr>
          <a:xfrm>
            <a:off x="1473820" y="1211242"/>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800" b="0" strike="noStrike" spc="-1" dirty="0">
                <a:solidFill>
                  <a:srgbClr val="000000"/>
                </a:solidFill>
                <a:latin typeface="Arial"/>
                <a:ea typeface="DejaVu Sans"/>
              </a:rPr>
              <a:t>PERÍMETRO</a:t>
            </a:r>
            <a:endParaRPr lang="pt-BR" dirty="0"/>
          </a:p>
        </p:txBody>
      </p:sp>
      <p:sp>
        <p:nvSpPr>
          <p:cNvPr id="14" name="Fluxograma: Processo 13">
            <a:extLst>
              <a:ext uri="{FF2B5EF4-FFF2-40B4-BE49-F238E27FC236}">
                <a16:creationId xmlns:a16="http://schemas.microsoft.com/office/drawing/2014/main" id="{83EE0D4F-2A7A-4809-ADEB-2160597B60B7}"/>
              </a:ext>
            </a:extLst>
          </p:cNvPr>
          <p:cNvSpPr/>
          <p:nvPr/>
        </p:nvSpPr>
        <p:spPr>
          <a:xfrm>
            <a:off x="9297520" y="240962"/>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LONGITUDE</a:t>
            </a:r>
            <a:endParaRPr lang="pt-BR" dirty="0"/>
          </a:p>
        </p:txBody>
      </p:sp>
      <p:sp>
        <p:nvSpPr>
          <p:cNvPr id="15" name="Fluxograma: Processo 14">
            <a:extLst>
              <a:ext uri="{FF2B5EF4-FFF2-40B4-BE49-F238E27FC236}">
                <a16:creationId xmlns:a16="http://schemas.microsoft.com/office/drawing/2014/main" id="{9A245FE5-C7F9-4C75-966E-E23F471E7494}"/>
              </a:ext>
            </a:extLst>
          </p:cNvPr>
          <p:cNvSpPr/>
          <p:nvPr/>
        </p:nvSpPr>
        <p:spPr>
          <a:xfrm>
            <a:off x="8754280" y="5713760"/>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UTM</a:t>
            </a:r>
            <a:endParaRPr lang="pt-BR" dirty="0"/>
          </a:p>
        </p:txBody>
      </p:sp>
      <p:sp>
        <p:nvSpPr>
          <p:cNvPr id="16" name="Fluxograma: Processo 15">
            <a:extLst>
              <a:ext uri="{FF2B5EF4-FFF2-40B4-BE49-F238E27FC236}">
                <a16:creationId xmlns:a16="http://schemas.microsoft.com/office/drawing/2014/main" id="{EAA36F22-1B3B-49C3-BE6A-F9B58ADE926A}"/>
              </a:ext>
            </a:extLst>
          </p:cNvPr>
          <p:cNvSpPr/>
          <p:nvPr/>
        </p:nvSpPr>
        <p:spPr>
          <a:xfrm>
            <a:off x="5813780" y="4905371"/>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 ALTITUDE</a:t>
            </a:r>
            <a:endParaRPr lang="pt-BR" dirty="0"/>
          </a:p>
        </p:txBody>
      </p:sp>
      <p:sp>
        <p:nvSpPr>
          <p:cNvPr id="17" name="Fluxograma: Processo 16">
            <a:extLst>
              <a:ext uri="{FF2B5EF4-FFF2-40B4-BE49-F238E27FC236}">
                <a16:creationId xmlns:a16="http://schemas.microsoft.com/office/drawing/2014/main" id="{2DBCC4DA-2266-4171-9B83-F3A40FA15D64}"/>
              </a:ext>
            </a:extLst>
          </p:cNvPr>
          <p:cNvSpPr/>
          <p:nvPr/>
        </p:nvSpPr>
        <p:spPr>
          <a:xfrm>
            <a:off x="4589500" y="2181522"/>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DISTÂNCIAS</a:t>
            </a:r>
            <a:endParaRPr lang="pt-BR" dirty="0"/>
          </a:p>
        </p:txBody>
      </p:sp>
      <p:sp>
        <p:nvSpPr>
          <p:cNvPr id="18" name="Fluxograma: Processo 17">
            <a:extLst>
              <a:ext uri="{FF2B5EF4-FFF2-40B4-BE49-F238E27FC236}">
                <a16:creationId xmlns:a16="http://schemas.microsoft.com/office/drawing/2014/main" id="{5FE5D0AF-9D29-44CA-BEF6-B6F7B12EB5EC}"/>
              </a:ext>
            </a:extLst>
          </p:cNvPr>
          <p:cNvSpPr/>
          <p:nvPr/>
        </p:nvSpPr>
        <p:spPr>
          <a:xfrm>
            <a:off x="1178560" y="5338714"/>
            <a:ext cx="2448560" cy="612648"/>
          </a:xfrm>
          <a:prstGeom prst="flowChart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pt-BR" spc="-1" dirty="0">
                <a:solidFill>
                  <a:srgbClr val="000000"/>
                </a:solidFill>
              </a:rPr>
              <a:t>COORDENADAS</a:t>
            </a:r>
            <a:endParaRPr lang="pt-BR" dirty="0"/>
          </a:p>
        </p:txBody>
      </p:sp>
    </p:spTree>
    <p:extLst>
      <p:ext uri="{BB962C8B-B14F-4D97-AF65-F5344CB8AC3E}">
        <p14:creationId xmlns:p14="http://schemas.microsoft.com/office/powerpoint/2010/main" val="2345152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CustomShape 1"/>
          <p:cNvSpPr/>
          <p:nvPr/>
        </p:nvSpPr>
        <p:spPr>
          <a:xfrm>
            <a:off x="1330920" y="180720"/>
            <a:ext cx="1025028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a:solidFill>
                  <a:srgbClr val="000000"/>
                </a:solidFill>
                <a:latin typeface="Arial"/>
                <a:ea typeface="DejaVu Sans"/>
              </a:rPr>
              <a:t>PARTE DOS TÍTULOS DEFINITIVOS</a:t>
            </a:r>
            <a:endParaRPr lang="pt-BR" sz="4000" b="0" strike="noStrike" spc="-1">
              <a:latin typeface="Arial"/>
            </a:endParaRPr>
          </a:p>
        </p:txBody>
      </p:sp>
      <p:pic>
        <p:nvPicPr>
          <p:cNvPr id="1073" name="Imagem 4"/>
          <p:cNvPicPr>
            <a:picLocks noChangeAspect="1"/>
          </p:cNvPicPr>
          <p:nvPr/>
        </p:nvPicPr>
        <p:blipFill>
          <a:blip r:embed="rId2"/>
          <a:stretch/>
        </p:blipFill>
        <p:spPr>
          <a:xfrm>
            <a:off x="1920320" y="2143600"/>
            <a:ext cx="7200000" cy="3303328"/>
          </a:xfrm>
          <a:prstGeom prst="rect">
            <a:avLst/>
          </a:prstGeom>
          <a:ln w="0">
            <a:noFill/>
          </a:ln>
        </p:spPr>
      </p:pic>
      <p:sp>
        <p:nvSpPr>
          <p:cNvPr id="2" name="Seta: para a Esquerda 1">
            <a:extLst>
              <a:ext uri="{FF2B5EF4-FFF2-40B4-BE49-F238E27FC236}">
                <a16:creationId xmlns:a16="http://schemas.microsoft.com/office/drawing/2014/main" id="{8977681F-3E62-4285-896C-C0BC00328149}"/>
              </a:ext>
            </a:extLst>
          </p:cNvPr>
          <p:cNvSpPr/>
          <p:nvPr/>
        </p:nvSpPr>
        <p:spPr>
          <a:xfrm>
            <a:off x="7142480" y="3708400"/>
            <a:ext cx="247904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JUARA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CustomShape 1"/>
          <p:cNvSpPr/>
          <p:nvPr/>
        </p:nvSpPr>
        <p:spPr>
          <a:xfrm>
            <a:off x="1554480" y="2041920"/>
            <a:ext cx="10057320" cy="277416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5400" strike="noStrike" dirty="0">
                <a:ln w="0"/>
                <a:effectLst>
                  <a:outerShdw blurRad="38100" dist="19050" dir="2700000" algn="tl" rotWithShape="0">
                    <a:schemeClr val="dk1">
                      <a:alpha val="40000"/>
                    </a:schemeClr>
                  </a:outerShdw>
                </a:effectLst>
                <a:latin typeface="Arial"/>
                <a:ea typeface="DejaVu Sans"/>
              </a:rPr>
              <a:t>GEO – HISTÓRICO NORMATIVO</a:t>
            </a:r>
            <a:endParaRPr lang="pt-BR" sz="5400" strike="noStrike" dirty="0">
              <a:ln w="0"/>
              <a:effectLst>
                <a:outerShdw blurRad="38100" dist="19050" dir="2700000" algn="tl" rotWithShape="0">
                  <a:schemeClr val="dk1">
                    <a:alpha val="40000"/>
                  </a:schemeClr>
                </a:outerShdw>
              </a:effectLst>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CustomShape 1"/>
          <p:cNvSpPr/>
          <p:nvPr/>
        </p:nvSpPr>
        <p:spPr>
          <a:xfrm>
            <a:off x="1627200" y="33948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trike="noStrike" cap="all" spc="-1">
                <a:solidFill>
                  <a:srgbClr val="034793"/>
                </a:solidFill>
                <a:latin typeface="Arial"/>
                <a:ea typeface="DejaVu Sans"/>
              </a:rPr>
              <a:t>GEO - HISTÓRICO NORMATIVO</a:t>
            </a:r>
            <a:endParaRPr lang="pt-BR" sz="4000" b="0" strike="noStrike" spc="-1">
              <a:latin typeface="Arial"/>
            </a:endParaRPr>
          </a:p>
        </p:txBody>
      </p:sp>
      <p:sp>
        <p:nvSpPr>
          <p:cNvPr id="1076" name="CustomShape 2"/>
          <p:cNvSpPr/>
          <p:nvPr/>
        </p:nvSpPr>
        <p:spPr>
          <a:xfrm>
            <a:off x="1627200" y="1506960"/>
            <a:ext cx="10129320" cy="48441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oAutofit/>
          </a:bodyPr>
          <a:lstStyle/>
          <a:p>
            <a:pPr algn="just">
              <a:lnSpc>
                <a:spcPct val="100000"/>
              </a:lnSpc>
            </a:pPr>
            <a:r>
              <a:rPr lang="pt-BR" sz="2200" b="1" u="sng" strike="noStrike" spc="-1" dirty="0">
                <a:solidFill>
                  <a:srgbClr val="000000"/>
                </a:solidFill>
                <a:uFillTx/>
                <a:latin typeface="Arial"/>
                <a:ea typeface="DejaVu Sans"/>
              </a:rPr>
              <a:t>Leis</a:t>
            </a: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Lei 10.267/2001</a:t>
            </a: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Art. 3º - alterou a redação dos </a:t>
            </a:r>
            <a:r>
              <a:rPr lang="pt-BR" sz="2200" b="0" strike="noStrike" spc="-1" dirty="0" err="1">
                <a:solidFill>
                  <a:srgbClr val="000000"/>
                </a:solidFill>
                <a:latin typeface="Arial"/>
                <a:ea typeface="DejaVu Sans"/>
              </a:rPr>
              <a:t>arts</a:t>
            </a:r>
            <a:r>
              <a:rPr lang="pt-BR" sz="2200" b="0" strike="noStrike" spc="-1" dirty="0">
                <a:solidFill>
                  <a:srgbClr val="000000"/>
                </a:solidFill>
                <a:latin typeface="Arial"/>
                <a:ea typeface="DejaVu Sans"/>
              </a:rPr>
              <a:t>. 169, </a:t>
            </a:r>
            <a:r>
              <a:rPr lang="pt-BR" sz="2200" b="1" strike="noStrike" spc="-1" dirty="0">
                <a:solidFill>
                  <a:srgbClr val="000000"/>
                </a:solidFill>
                <a:latin typeface="Arial"/>
                <a:ea typeface="DejaVu Sans"/>
              </a:rPr>
              <a:t>176</a:t>
            </a:r>
            <a:r>
              <a:rPr lang="pt-BR" sz="2200" b="0" strike="noStrike" spc="-1" dirty="0">
                <a:solidFill>
                  <a:srgbClr val="000000"/>
                </a:solidFill>
                <a:latin typeface="Arial"/>
                <a:ea typeface="DejaVu Sans"/>
              </a:rPr>
              <a:t>, 225 e 246 da Lei 6.015/73</a:t>
            </a: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Lei 10.931/2004</a:t>
            </a: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Art. 59 - alterou a redação dos </a:t>
            </a:r>
            <a:r>
              <a:rPr lang="pt-BR" sz="2200" b="0" strike="noStrike" spc="-1" dirty="0" err="1">
                <a:solidFill>
                  <a:srgbClr val="000000"/>
                </a:solidFill>
                <a:latin typeface="Arial"/>
                <a:ea typeface="DejaVu Sans"/>
              </a:rPr>
              <a:t>arts</a:t>
            </a:r>
            <a:r>
              <a:rPr lang="pt-BR" sz="2200" b="0" strike="noStrike" spc="-1" dirty="0">
                <a:solidFill>
                  <a:srgbClr val="000000"/>
                </a:solidFill>
                <a:latin typeface="Arial"/>
                <a:ea typeface="DejaVu Sans"/>
              </a:rPr>
              <a:t>. 167, 212, </a:t>
            </a:r>
            <a:r>
              <a:rPr lang="pt-BR" sz="2200" b="1" strike="noStrike" spc="-1" dirty="0">
                <a:solidFill>
                  <a:srgbClr val="000000"/>
                </a:solidFill>
                <a:latin typeface="Arial"/>
                <a:ea typeface="DejaVu Sans"/>
              </a:rPr>
              <a:t>213</a:t>
            </a:r>
            <a:r>
              <a:rPr lang="pt-BR" sz="2200" b="0" strike="noStrike" spc="-1" dirty="0">
                <a:solidFill>
                  <a:srgbClr val="000000"/>
                </a:solidFill>
                <a:latin typeface="Arial"/>
                <a:ea typeface="DejaVu Sans"/>
              </a:rPr>
              <a:t> e 214 da Lei 6.015/73</a:t>
            </a: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r>
              <a:rPr lang="pt-BR" sz="2200" b="1" u="sng" strike="noStrike" spc="-1" dirty="0">
                <a:solidFill>
                  <a:srgbClr val="000000"/>
                </a:solidFill>
                <a:uFillTx/>
                <a:latin typeface="Arial"/>
                <a:ea typeface="DejaVu Sans"/>
              </a:rPr>
              <a:t>Decretos</a:t>
            </a:r>
            <a:endParaRPr lang="pt-BR" sz="2200" b="0" strike="noStrike" spc="-1" dirty="0">
              <a:latin typeface="Arial"/>
            </a:endParaRPr>
          </a:p>
          <a:p>
            <a:pPr algn="just">
              <a:lnSpc>
                <a:spcPct val="100000"/>
              </a:lnSpc>
            </a:pPr>
            <a:endParaRPr lang="pt-BR" sz="2200" b="0" strike="noStrike" spc="-1" dirty="0">
              <a:latin typeface="Arial"/>
            </a:endParaRPr>
          </a:p>
          <a:p>
            <a:pPr>
              <a:lnSpc>
                <a:spcPct val="100000"/>
              </a:lnSpc>
            </a:pPr>
            <a:r>
              <a:rPr lang="pt-BR" sz="2200" b="0" strike="noStrike" spc="-1" dirty="0">
                <a:solidFill>
                  <a:srgbClr val="000000"/>
                </a:solidFill>
                <a:latin typeface="Arial"/>
                <a:ea typeface="DejaVu Sans"/>
              </a:rPr>
              <a:t>Decreto nº 4449/2002 </a:t>
            </a:r>
            <a:endParaRPr lang="pt-BR" sz="2200" b="0" strike="noStrike" spc="-1" dirty="0">
              <a:latin typeface="Arial"/>
            </a:endParaRPr>
          </a:p>
          <a:p>
            <a:pPr>
              <a:lnSpc>
                <a:spcPct val="100000"/>
              </a:lnSpc>
            </a:pPr>
            <a:r>
              <a:rPr lang="pt-BR" sz="2200" b="0" strike="noStrike" spc="-1" dirty="0">
                <a:solidFill>
                  <a:srgbClr val="000000"/>
                </a:solidFill>
                <a:latin typeface="Arial"/>
                <a:ea typeface="DejaVu Sans"/>
              </a:rPr>
              <a:t>Decreto nº 5570/2005</a:t>
            </a:r>
            <a:endParaRPr lang="pt-BR" sz="2200" b="0" strike="noStrike" spc="-1" dirty="0">
              <a:latin typeface="Arial"/>
            </a:endParaRPr>
          </a:p>
          <a:p>
            <a:pPr>
              <a:lnSpc>
                <a:spcPct val="100000"/>
              </a:lnSpc>
            </a:pPr>
            <a:r>
              <a:rPr lang="pt-BR" sz="2200" b="0" strike="noStrike" spc="-1" dirty="0">
                <a:solidFill>
                  <a:srgbClr val="000000"/>
                </a:solidFill>
                <a:latin typeface="Arial"/>
                <a:ea typeface="DejaVu Sans"/>
              </a:rPr>
              <a:t>Decreto nº 7620/2011</a:t>
            </a:r>
            <a:endParaRPr lang="pt-BR" sz="2200" b="0" strike="noStrike" spc="-1" dirty="0">
              <a:latin typeface="Arial"/>
            </a:endParaRPr>
          </a:p>
          <a:p>
            <a:pPr>
              <a:lnSpc>
                <a:spcPct val="100000"/>
              </a:lnSpc>
            </a:pPr>
            <a:r>
              <a:rPr lang="pt-BR" sz="2200" b="0" strike="noStrike" spc="-1" dirty="0">
                <a:solidFill>
                  <a:srgbClr val="000000"/>
                </a:solidFill>
                <a:latin typeface="Arial"/>
                <a:ea typeface="DejaVu Sans"/>
              </a:rPr>
              <a:t>Decreto nº 9311/2018</a:t>
            </a: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endParaRPr lang="pt-BR" sz="2200" b="0" strike="noStrike" spc="-1" dirty="0">
              <a:latin typeface="Arial"/>
            </a:endParaRPr>
          </a:p>
          <a:p>
            <a:pPr>
              <a:lnSpc>
                <a:spcPct val="100000"/>
              </a:lnSpc>
              <a:spcBef>
                <a:spcPts val="1001"/>
              </a:spcBef>
            </a:pPr>
            <a:endParaRPr lang="pt-BR" sz="22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CustomShape 1"/>
          <p:cNvSpPr/>
          <p:nvPr/>
        </p:nvSpPr>
        <p:spPr>
          <a:xfrm>
            <a:off x="1260000" y="273600"/>
            <a:ext cx="10320480" cy="11433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a:solidFill>
                  <a:srgbClr val="000000"/>
                </a:solidFill>
                <a:latin typeface="Arial"/>
                <a:ea typeface="DejaVu Sans"/>
              </a:rPr>
              <a:t>PRAZOS PARA EXIGÊNCIA DO GEO</a:t>
            </a:r>
            <a:endParaRPr lang="pt-BR" sz="4000" b="0" strike="noStrike" spc="-1">
              <a:latin typeface="Arial"/>
            </a:endParaRPr>
          </a:p>
        </p:txBody>
      </p:sp>
      <p:graphicFrame>
        <p:nvGraphicFramePr>
          <p:cNvPr id="1078" name="Table 2"/>
          <p:cNvGraphicFramePr/>
          <p:nvPr/>
        </p:nvGraphicFramePr>
        <p:xfrm>
          <a:off x="1260000" y="1989000"/>
          <a:ext cx="10799640" cy="3081600"/>
        </p:xfrm>
        <a:graphic>
          <a:graphicData uri="http://schemas.openxmlformats.org/drawingml/2006/table">
            <a:tbl>
              <a:tblPr/>
              <a:tblGrid>
                <a:gridCol w="2698920">
                  <a:extLst>
                    <a:ext uri="{9D8B030D-6E8A-4147-A177-3AD203B41FA5}">
                      <a16:colId xmlns:a16="http://schemas.microsoft.com/office/drawing/2014/main" val="20000"/>
                    </a:ext>
                  </a:extLst>
                </a:gridCol>
                <a:gridCol w="2698920">
                  <a:extLst>
                    <a:ext uri="{9D8B030D-6E8A-4147-A177-3AD203B41FA5}">
                      <a16:colId xmlns:a16="http://schemas.microsoft.com/office/drawing/2014/main" val="20001"/>
                    </a:ext>
                  </a:extLst>
                </a:gridCol>
                <a:gridCol w="2698920">
                  <a:extLst>
                    <a:ext uri="{9D8B030D-6E8A-4147-A177-3AD203B41FA5}">
                      <a16:colId xmlns:a16="http://schemas.microsoft.com/office/drawing/2014/main" val="20002"/>
                    </a:ext>
                  </a:extLst>
                </a:gridCol>
                <a:gridCol w="2702880">
                  <a:extLst>
                    <a:ext uri="{9D8B030D-6E8A-4147-A177-3AD203B41FA5}">
                      <a16:colId xmlns:a16="http://schemas.microsoft.com/office/drawing/2014/main" val="20003"/>
                    </a:ext>
                  </a:extLst>
                </a:gridCol>
              </a:tblGrid>
              <a:tr h="946440">
                <a:tc>
                  <a:txBody>
                    <a:bodyPr/>
                    <a:lstStyle/>
                    <a:p>
                      <a:pPr algn="ctr">
                        <a:lnSpc>
                          <a:spcPct val="100000"/>
                        </a:lnSpc>
                      </a:pPr>
                      <a:r>
                        <a:rPr lang="pt-BR" sz="1800" b="1" strike="noStrike" spc="-1">
                          <a:solidFill>
                            <a:srgbClr val="000000"/>
                          </a:solidFill>
                          <a:latin typeface="Arial"/>
                          <a:ea typeface="DejaVu Sans"/>
                        </a:rPr>
                        <a:t>2002</a:t>
                      </a:r>
                      <a:endParaRPr lang="pt-BR"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pt-BR" sz="1800" b="1" strike="noStrike" spc="-1">
                          <a:solidFill>
                            <a:srgbClr val="000000"/>
                          </a:solidFill>
                          <a:latin typeface="Arial"/>
                          <a:ea typeface="DejaVu Sans"/>
                        </a:rPr>
                        <a:t>2005</a:t>
                      </a:r>
                      <a:endParaRPr lang="pt-BR"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pt-BR" sz="1800" b="1" strike="noStrike" spc="-1">
                          <a:solidFill>
                            <a:srgbClr val="000000"/>
                          </a:solidFill>
                          <a:latin typeface="Arial"/>
                          <a:ea typeface="DejaVu Sans"/>
                        </a:rPr>
                        <a:t>2011</a:t>
                      </a:r>
                      <a:endParaRPr lang="pt-BR"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pt-BR" sz="1800" b="1" strike="noStrike" spc="-1">
                          <a:solidFill>
                            <a:srgbClr val="000000"/>
                          </a:solidFill>
                          <a:latin typeface="Arial"/>
                          <a:ea typeface="DejaVu Sans"/>
                        </a:rPr>
                        <a:t>2018</a:t>
                      </a:r>
                      <a:endParaRPr lang="pt-BR"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946440">
                <a:tc>
                  <a:txBody>
                    <a:bodyPr/>
                    <a:lstStyle/>
                    <a:p>
                      <a:pPr algn="ctr">
                        <a:lnSpc>
                          <a:spcPct val="100000"/>
                        </a:lnSpc>
                      </a:pPr>
                      <a:r>
                        <a:rPr lang="pt-BR" sz="2400" b="0" strike="noStrike" spc="-1">
                          <a:solidFill>
                            <a:srgbClr val="000000"/>
                          </a:solidFill>
                          <a:latin typeface="Arial"/>
                          <a:ea typeface="DejaVu Sans"/>
                        </a:rPr>
                        <a:t>Decreto 4.449</a:t>
                      </a:r>
                      <a:endParaRPr lang="pt-BR" sz="2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pPr>
                      <a:r>
                        <a:rPr lang="pt-BR" sz="2400" b="0" strike="noStrike" spc="-1">
                          <a:solidFill>
                            <a:srgbClr val="000000"/>
                          </a:solidFill>
                          <a:latin typeface="Arial"/>
                          <a:ea typeface="DejaVu Sans"/>
                        </a:rPr>
                        <a:t>Decreto 5.570</a:t>
                      </a:r>
                      <a:endParaRPr lang="pt-BR" sz="2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pPr>
                      <a:r>
                        <a:rPr lang="pt-BR" sz="2400" b="0" strike="noStrike" spc="-1">
                          <a:solidFill>
                            <a:srgbClr val="000000"/>
                          </a:solidFill>
                          <a:latin typeface="Arial"/>
                          <a:ea typeface="DejaVu Sans"/>
                        </a:rPr>
                        <a:t>Decreto 7.620</a:t>
                      </a:r>
                      <a:endParaRPr lang="pt-BR" sz="2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pPr>
                      <a:r>
                        <a:rPr lang="pt-BR" sz="2400" b="0" strike="noStrike" spc="-1">
                          <a:solidFill>
                            <a:srgbClr val="000000"/>
                          </a:solidFill>
                          <a:latin typeface="Arial"/>
                          <a:ea typeface="DejaVu Sans"/>
                        </a:rPr>
                        <a:t>Decreto 9.311</a:t>
                      </a:r>
                      <a:endParaRPr lang="pt-BR" sz="2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1111320">
                <a:tc>
                  <a:txBody>
                    <a:bodyPr/>
                    <a:lstStyle/>
                    <a:p>
                      <a:pPr algn="just">
                        <a:lnSpc>
                          <a:spcPct val="100000"/>
                        </a:lnSpc>
                      </a:pPr>
                      <a:r>
                        <a:rPr lang="pt-BR" sz="2400" b="0" strike="noStrike" spc="-1">
                          <a:solidFill>
                            <a:srgbClr val="000000"/>
                          </a:solidFill>
                          <a:latin typeface="Arial"/>
                          <a:ea typeface="DejaVu Sans"/>
                        </a:rPr>
                        <a:t>… prazos seriam contados a partir de 31/10/2002</a:t>
                      </a:r>
                      <a:endParaRPr lang="pt-BR" sz="2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pt-BR" sz="2400" b="0" strike="noStrike" spc="-1">
                          <a:solidFill>
                            <a:srgbClr val="000000"/>
                          </a:solidFill>
                          <a:latin typeface="Arial"/>
                          <a:ea typeface="DejaVu Sans"/>
                        </a:rPr>
                        <a:t>… prazos seriam contados a partir de 20/11/2003</a:t>
                      </a:r>
                      <a:endParaRPr lang="pt-BR" sz="2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pt-BR" sz="2400" b="0" strike="noStrike" spc="-1">
                          <a:solidFill>
                            <a:srgbClr val="000000"/>
                          </a:solidFill>
                          <a:latin typeface="Arial"/>
                          <a:ea typeface="DejaVu Sans"/>
                        </a:rPr>
                        <a:t>Nada disse da data de início da contagem</a:t>
                      </a:r>
                      <a:endParaRPr lang="pt-BR" sz="2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nSpc>
                          <a:spcPct val="100000"/>
                        </a:lnSpc>
                      </a:pPr>
                      <a:r>
                        <a:rPr lang="pt-BR" sz="2400" b="0" strike="noStrike" spc="-1">
                          <a:solidFill>
                            <a:srgbClr val="000000"/>
                          </a:solidFill>
                          <a:latin typeface="Arial"/>
                          <a:ea typeface="DejaVu Sans"/>
                        </a:rPr>
                        <a:t>Nada disse da data de início da contagem</a:t>
                      </a:r>
                      <a:endParaRPr lang="pt-BR" sz="2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CustomShape 1"/>
          <p:cNvSpPr/>
          <p:nvPr/>
        </p:nvSpPr>
        <p:spPr>
          <a:xfrm>
            <a:off x="1330920" y="1868760"/>
            <a:ext cx="10057320" cy="277416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5400" b="1" strike="noStrike" spc="-1" dirty="0">
                <a:latin typeface="Arial"/>
                <a:ea typeface="DejaVu Sans"/>
              </a:rPr>
              <a:t>HISTÓRICO DA OCUPAÇÃO – MATO GROSSO </a:t>
            </a:r>
            <a:endParaRPr lang="pt-BR" sz="5400" b="0" strike="noStrike" spc="-1" dirty="0">
              <a:latin typeface="Arial"/>
            </a:endParaRPr>
          </a:p>
        </p:txBody>
      </p:sp>
    </p:spTree>
    <p:extLst>
      <p:ext uri="{BB962C8B-B14F-4D97-AF65-F5344CB8AC3E}">
        <p14:creationId xmlns:p14="http://schemas.microsoft.com/office/powerpoint/2010/main" val="321224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CustomShape 1"/>
          <p:cNvSpPr/>
          <p:nvPr/>
        </p:nvSpPr>
        <p:spPr>
          <a:xfrm>
            <a:off x="1260000" y="273600"/>
            <a:ext cx="10320480" cy="11433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400" b="1" strike="noStrike" spc="-1">
                <a:solidFill>
                  <a:srgbClr val="000000"/>
                </a:solidFill>
                <a:latin typeface="Arial"/>
                <a:ea typeface="DejaVu Sans"/>
              </a:rPr>
              <a:t>GEO - DIMENSÕES E PRAZOS</a:t>
            </a:r>
            <a:endParaRPr lang="pt-BR" sz="4400" b="0" strike="noStrike" spc="-1">
              <a:latin typeface="Arial"/>
            </a:endParaRPr>
          </a:p>
        </p:txBody>
      </p:sp>
      <p:sp>
        <p:nvSpPr>
          <p:cNvPr id="1080" name="CustomShape 2"/>
          <p:cNvSpPr/>
          <p:nvPr/>
        </p:nvSpPr>
        <p:spPr>
          <a:xfrm>
            <a:off x="1415880" y="1417680"/>
            <a:ext cx="9359280" cy="3050280"/>
          </a:xfrm>
          <a:prstGeom prst="rect">
            <a:avLst/>
          </a:prstGeom>
          <a:noFill/>
          <a:ln w="0">
            <a:noFill/>
          </a:ln>
        </p:spPr>
        <p:style>
          <a:lnRef idx="0">
            <a:scrgbClr r="0" g="0" b="0"/>
          </a:lnRef>
          <a:fillRef idx="0">
            <a:scrgbClr r="0" g="0" b="0"/>
          </a:fillRef>
          <a:effectRef idx="0">
            <a:scrgbClr r="0" g="0" b="0"/>
          </a:effectRef>
          <a:fontRef idx="minor"/>
        </p:style>
      </p:sp>
      <p:graphicFrame>
        <p:nvGraphicFramePr>
          <p:cNvPr id="1081" name="Table 3"/>
          <p:cNvGraphicFramePr/>
          <p:nvPr>
            <p:extLst>
              <p:ext uri="{D42A27DB-BD31-4B8C-83A1-F6EECF244321}">
                <p14:modId xmlns:p14="http://schemas.microsoft.com/office/powerpoint/2010/main" val="829612766"/>
              </p:ext>
            </p:extLst>
          </p:nvPr>
        </p:nvGraphicFramePr>
        <p:xfrm>
          <a:off x="1385280" y="1847520"/>
          <a:ext cx="10320480" cy="4481040"/>
        </p:xfrm>
        <a:graphic>
          <a:graphicData uri="http://schemas.openxmlformats.org/drawingml/2006/table">
            <a:tbl>
              <a:tblPr>
                <a:tableStyleId>{69C7853C-536D-4A76-A0AE-DD22124D55A5}</a:tableStyleId>
              </a:tblPr>
              <a:tblGrid>
                <a:gridCol w="7223148">
                  <a:extLst>
                    <a:ext uri="{9D8B030D-6E8A-4147-A177-3AD203B41FA5}">
                      <a16:colId xmlns:a16="http://schemas.microsoft.com/office/drawing/2014/main" val="20000"/>
                    </a:ext>
                  </a:extLst>
                </a:gridCol>
                <a:gridCol w="3097332">
                  <a:extLst>
                    <a:ext uri="{9D8B030D-6E8A-4147-A177-3AD203B41FA5}">
                      <a16:colId xmlns:a16="http://schemas.microsoft.com/office/drawing/2014/main" val="20001"/>
                    </a:ext>
                  </a:extLst>
                </a:gridCol>
              </a:tblGrid>
              <a:tr h="540000">
                <a:tc>
                  <a:txBody>
                    <a:bodyPr/>
                    <a:lstStyle/>
                    <a:p>
                      <a:pPr>
                        <a:lnSpc>
                          <a:spcPct val="100000"/>
                        </a:lnSpc>
                      </a:pPr>
                      <a:r>
                        <a:rPr lang="pt-BR" sz="1800" b="1" strike="noStrike" spc="-1" dirty="0">
                          <a:solidFill>
                            <a:srgbClr val="FFFFFF"/>
                          </a:solidFill>
                        </a:rPr>
                        <a:t>DIMENSÕES DE ÁREAS</a:t>
                      </a:r>
                      <a:endParaRPr lang="pt-BR" sz="1800" b="0" strike="noStrike" spc="-1" dirty="0">
                        <a:latin typeface="Arial"/>
                      </a:endParaRPr>
                    </a:p>
                  </a:txBody>
                  <a:tcPr/>
                </a:tc>
                <a:tc>
                  <a:txBody>
                    <a:bodyPr/>
                    <a:lstStyle/>
                    <a:p>
                      <a:pPr>
                        <a:lnSpc>
                          <a:spcPct val="100000"/>
                        </a:lnSpc>
                      </a:pPr>
                      <a:r>
                        <a:rPr lang="pt-BR" sz="1800" b="1" strike="noStrike" spc="-1">
                          <a:solidFill>
                            <a:schemeClr val="tx1"/>
                          </a:solidFill>
                        </a:rPr>
                        <a:t>PRAZO</a:t>
                      </a:r>
                      <a:endParaRPr lang="pt-BR" sz="1800" b="0" strike="noStrike" spc="-1">
                        <a:solidFill>
                          <a:schemeClr val="tx1"/>
                        </a:solidFill>
                        <a:latin typeface="Arial"/>
                      </a:endParaRPr>
                    </a:p>
                  </a:txBody>
                  <a:tcPr/>
                </a:tc>
                <a:extLst>
                  <a:ext uri="{0D108BD9-81ED-4DB2-BD59-A6C34878D82A}">
                    <a16:rowId xmlns:a16="http://schemas.microsoft.com/office/drawing/2014/main" val="10000"/>
                  </a:ext>
                </a:extLst>
              </a:tr>
              <a:tr h="540000">
                <a:tc>
                  <a:txBody>
                    <a:bodyPr/>
                    <a:lstStyle/>
                    <a:p>
                      <a:pPr>
                        <a:lnSpc>
                          <a:spcPct val="100000"/>
                        </a:lnSpc>
                        <a:tabLst>
                          <a:tab pos="0" algn="l"/>
                        </a:tabLst>
                      </a:pPr>
                      <a:r>
                        <a:rPr lang="pt-BR" sz="2000" b="0" strike="noStrike" spc="-1">
                          <a:solidFill>
                            <a:srgbClr val="000000"/>
                          </a:solidFill>
                        </a:rPr>
                        <a:t>I -  área de cinco mil hectares, ou superior;</a:t>
                      </a:r>
                      <a:endParaRPr lang="pt-BR" sz="2000" b="0" strike="noStrike" spc="-1">
                        <a:latin typeface="Arial"/>
                      </a:endParaRPr>
                    </a:p>
                  </a:txBody>
                  <a:tcPr/>
                </a:tc>
                <a:tc>
                  <a:txBody>
                    <a:bodyPr/>
                    <a:lstStyle/>
                    <a:p>
                      <a:pPr>
                        <a:lnSpc>
                          <a:spcPct val="100000"/>
                        </a:lnSpc>
                      </a:pPr>
                      <a:r>
                        <a:rPr lang="pt-BR" sz="1800" b="0" strike="noStrike" spc="-1">
                          <a:solidFill>
                            <a:schemeClr val="tx1"/>
                          </a:solidFill>
                        </a:rPr>
                        <a:t>31/01/2002</a:t>
                      </a:r>
                      <a:endParaRPr lang="pt-BR" sz="1800" b="0" strike="noStrike" spc="-1">
                        <a:solidFill>
                          <a:schemeClr val="tx1"/>
                        </a:solidFill>
                        <a:latin typeface="Arial"/>
                      </a:endParaRPr>
                    </a:p>
                  </a:txBody>
                  <a:tcPr/>
                </a:tc>
                <a:extLst>
                  <a:ext uri="{0D108BD9-81ED-4DB2-BD59-A6C34878D82A}">
                    <a16:rowId xmlns:a16="http://schemas.microsoft.com/office/drawing/2014/main" val="10001"/>
                  </a:ext>
                </a:extLst>
              </a:tr>
              <a:tr h="540000">
                <a:tc>
                  <a:txBody>
                    <a:bodyPr/>
                    <a:lstStyle/>
                    <a:p>
                      <a:pPr>
                        <a:lnSpc>
                          <a:spcPct val="100000"/>
                        </a:lnSpc>
                        <a:tabLst>
                          <a:tab pos="0" algn="l"/>
                        </a:tabLst>
                      </a:pPr>
                      <a:r>
                        <a:rPr lang="pt-BR" sz="2000" b="0" strike="noStrike" spc="-1">
                          <a:solidFill>
                            <a:srgbClr val="000000"/>
                          </a:solidFill>
                        </a:rPr>
                        <a:t>II -  área de mil a menos de cinco mil hectares;</a:t>
                      </a:r>
                      <a:endParaRPr lang="pt-BR" sz="2000" b="0" strike="noStrike" spc="-1">
                        <a:latin typeface="Arial"/>
                      </a:endParaRPr>
                    </a:p>
                  </a:txBody>
                  <a:tcPr/>
                </a:tc>
                <a:tc>
                  <a:txBody>
                    <a:bodyPr/>
                    <a:lstStyle/>
                    <a:p>
                      <a:pPr>
                        <a:lnSpc>
                          <a:spcPct val="100000"/>
                        </a:lnSpc>
                      </a:pPr>
                      <a:r>
                        <a:rPr lang="pt-BR" sz="1800" b="0" strike="noStrike" spc="-1">
                          <a:solidFill>
                            <a:schemeClr val="tx1"/>
                          </a:solidFill>
                        </a:rPr>
                        <a:t>31/01/2003</a:t>
                      </a:r>
                      <a:endParaRPr lang="pt-BR" sz="1800" b="0" strike="noStrike" spc="-1">
                        <a:solidFill>
                          <a:schemeClr val="tx1"/>
                        </a:solidFill>
                        <a:latin typeface="Arial"/>
                      </a:endParaRPr>
                    </a:p>
                  </a:txBody>
                  <a:tcPr/>
                </a:tc>
                <a:extLst>
                  <a:ext uri="{0D108BD9-81ED-4DB2-BD59-A6C34878D82A}">
                    <a16:rowId xmlns:a16="http://schemas.microsoft.com/office/drawing/2014/main" val="10002"/>
                  </a:ext>
                </a:extLst>
              </a:tr>
              <a:tr h="540000">
                <a:tc>
                  <a:txBody>
                    <a:bodyPr/>
                    <a:lstStyle/>
                    <a:p>
                      <a:pPr>
                        <a:lnSpc>
                          <a:spcPct val="100000"/>
                        </a:lnSpc>
                        <a:tabLst>
                          <a:tab pos="0" algn="l"/>
                        </a:tabLst>
                      </a:pPr>
                      <a:r>
                        <a:rPr lang="pt-BR" sz="2000" b="0" strike="noStrike" spc="-1">
                          <a:solidFill>
                            <a:srgbClr val="000000"/>
                          </a:solidFill>
                        </a:rPr>
                        <a:t>III - área de quinhentos a menos de mil hectares; </a:t>
                      </a:r>
                      <a:endParaRPr lang="pt-BR" sz="2000" b="0" strike="noStrike" spc="-1">
                        <a:latin typeface="Arial"/>
                      </a:endParaRPr>
                    </a:p>
                  </a:txBody>
                  <a:tcPr/>
                </a:tc>
                <a:tc>
                  <a:txBody>
                    <a:bodyPr/>
                    <a:lstStyle/>
                    <a:p>
                      <a:pPr>
                        <a:lnSpc>
                          <a:spcPct val="100000"/>
                        </a:lnSpc>
                      </a:pPr>
                      <a:r>
                        <a:rPr lang="pt-BR" sz="1800" b="0" strike="noStrike" spc="-1">
                          <a:solidFill>
                            <a:schemeClr val="tx1"/>
                          </a:solidFill>
                        </a:rPr>
                        <a:t>20/11/2008</a:t>
                      </a:r>
                      <a:endParaRPr lang="pt-BR" sz="1800" b="0" strike="noStrike" spc="-1">
                        <a:solidFill>
                          <a:schemeClr val="tx1"/>
                        </a:solidFill>
                        <a:latin typeface="Arial"/>
                      </a:endParaRPr>
                    </a:p>
                  </a:txBody>
                  <a:tcPr/>
                </a:tc>
                <a:extLst>
                  <a:ext uri="{0D108BD9-81ED-4DB2-BD59-A6C34878D82A}">
                    <a16:rowId xmlns:a16="http://schemas.microsoft.com/office/drawing/2014/main" val="10003"/>
                  </a:ext>
                </a:extLst>
              </a:tr>
              <a:tr h="540000">
                <a:tc>
                  <a:txBody>
                    <a:bodyPr/>
                    <a:lstStyle/>
                    <a:p>
                      <a:pPr>
                        <a:lnSpc>
                          <a:spcPct val="100000"/>
                        </a:lnSpc>
                      </a:pPr>
                      <a:r>
                        <a:rPr lang="pt-BR" sz="2000" b="0" strike="noStrike" spc="-1">
                          <a:solidFill>
                            <a:srgbClr val="000000"/>
                          </a:solidFill>
                        </a:rPr>
                        <a:t>IV -  área de duzentos e cinquenta a menos  de  quinhentos hectares</a:t>
                      </a:r>
                      <a:endParaRPr lang="pt-BR" sz="2000" b="0" strike="noStrike" spc="-1">
                        <a:latin typeface="Arial"/>
                      </a:endParaRPr>
                    </a:p>
                  </a:txBody>
                  <a:tcPr/>
                </a:tc>
                <a:tc>
                  <a:txBody>
                    <a:bodyPr/>
                    <a:lstStyle/>
                    <a:p>
                      <a:pPr>
                        <a:lnSpc>
                          <a:spcPct val="100000"/>
                        </a:lnSpc>
                      </a:pPr>
                      <a:r>
                        <a:rPr lang="pt-BR" sz="1800" b="0" strike="noStrike" spc="-1" dirty="0">
                          <a:solidFill>
                            <a:schemeClr val="tx1"/>
                          </a:solidFill>
                        </a:rPr>
                        <a:t>20/11/2013</a:t>
                      </a:r>
                      <a:endParaRPr lang="pt-BR" sz="1800" b="0" strike="noStrike" spc="-1" dirty="0">
                        <a:solidFill>
                          <a:schemeClr val="tx1"/>
                        </a:solidFill>
                        <a:latin typeface="Arial"/>
                      </a:endParaRPr>
                    </a:p>
                  </a:txBody>
                  <a:tcPr/>
                </a:tc>
                <a:extLst>
                  <a:ext uri="{0D108BD9-81ED-4DB2-BD59-A6C34878D82A}">
                    <a16:rowId xmlns:a16="http://schemas.microsoft.com/office/drawing/2014/main" val="10004"/>
                  </a:ext>
                </a:extLst>
              </a:tr>
              <a:tr h="540000">
                <a:tc>
                  <a:txBody>
                    <a:bodyPr/>
                    <a:lstStyle/>
                    <a:p>
                      <a:pPr>
                        <a:lnSpc>
                          <a:spcPct val="100000"/>
                        </a:lnSpc>
                        <a:tabLst>
                          <a:tab pos="0" algn="l"/>
                        </a:tabLst>
                      </a:pPr>
                      <a:r>
                        <a:rPr lang="pt-BR" sz="2000" b="0" strike="noStrike" spc="-1">
                          <a:solidFill>
                            <a:srgbClr val="000000"/>
                          </a:solidFill>
                        </a:rPr>
                        <a:t>VI - área de cem a menos de duzentos e cinquenta hectares;</a:t>
                      </a:r>
                      <a:endParaRPr lang="pt-BR" sz="2000" b="0" strike="noStrike" spc="-1">
                        <a:latin typeface="Arial"/>
                      </a:endParaRPr>
                    </a:p>
                  </a:txBody>
                  <a:tcPr/>
                </a:tc>
                <a:tc>
                  <a:txBody>
                    <a:bodyPr/>
                    <a:lstStyle/>
                    <a:p>
                      <a:pPr>
                        <a:lnSpc>
                          <a:spcPct val="100000"/>
                        </a:lnSpc>
                      </a:pPr>
                      <a:r>
                        <a:rPr lang="pt-BR" sz="1800" b="0" strike="noStrike" spc="-1">
                          <a:solidFill>
                            <a:schemeClr val="tx1"/>
                          </a:solidFill>
                        </a:rPr>
                        <a:t>20/11/2018*</a:t>
                      </a:r>
                      <a:endParaRPr lang="pt-BR" sz="1800" b="0" strike="noStrike" spc="-1">
                        <a:solidFill>
                          <a:schemeClr val="tx1"/>
                        </a:solidFill>
                        <a:latin typeface="Arial"/>
                      </a:endParaRPr>
                    </a:p>
                  </a:txBody>
                  <a:tcPr/>
                </a:tc>
                <a:extLst>
                  <a:ext uri="{0D108BD9-81ED-4DB2-BD59-A6C34878D82A}">
                    <a16:rowId xmlns:a16="http://schemas.microsoft.com/office/drawing/2014/main" val="10005"/>
                  </a:ext>
                </a:extLst>
              </a:tr>
              <a:tr h="540000">
                <a:tc>
                  <a:txBody>
                    <a:bodyPr/>
                    <a:lstStyle/>
                    <a:p>
                      <a:pPr>
                        <a:lnSpc>
                          <a:spcPct val="100000"/>
                        </a:lnSpc>
                        <a:tabLst>
                          <a:tab pos="0" algn="l"/>
                        </a:tabLst>
                      </a:pPr>
                      <a:r>
                        <a:rPr lang="pt-BR" sz="2000" b="0" strike="noStrike" spc="-1">
                          <a:solidFill>
                            <a:srgbClr val="000000"/>
                          </a:solidFill>
                        </a:rPr>
                        <a:t>VII - área de vinte e cinco a menos de cem hectares;</a:t>
                      </a:r>
                      <a:endParaRPr lang="pt-BR" sz="2000" b="0" strike="noStrike" spc="-1">
                        <a:latin typeface="Arial"/>
                      </a:endParaRPr>
                    </a:p>
                  </a:txBody>
                  <a:tcPr/>
                </a:tc>
                <a:tc>
                  <a:txBody>
                    <a:bodyPr/>
                    <a:lstStyle/>
                    <a:p>
                      <a:pPr>
                        <a:lnSpc>
                          <a:spcPct val="100000"/>
                        </a:lnSpc>
                      </a:pPr>
                      <a:r>
                        <a:rPr lang="pt-BR" sz="1800" b="0" strike="noStrike" spc="-1" dirty="0">
                          <a:solidFill>
                            <a:schemeClr val="tx1"/>
                          </a:solidFill>
                        </a:rPr>
                        <a:t>20/11/2023</a:t>
                      </a:r>
                      <a:endParaRPr lang="pt-BR" sz="1800" b="0" strike="noStrike" spc="-1" dirty="0">
                        <a:solidFill>
                          <a:schemeClr val="tx1"/>
                        </a:solidFill>
                        <a:latin typeface="Arial"/>
                      </a:endParaRPr>
                    </a:p>
                  </a:txBody>
                  <a:tcPr/>
                </a:tc>
                <a:extLst>
                  <a:ext uri="{0D108BD9-81ED-4DB2-BD59-A6C34878D82A}">
                    <a16:rowId xmlns:a16="http://schemas.microsoft.com/office/drawing/2014/main" val="10006"/>
                  </a:ext>
                </a:extLst>
              </a:tr>
              <a:tr h="540000">
                <a:tc>
                  <a:txBody>
                    <a:bodyPr/>
                    <a:lstStyle/>
                    <a:p>
                      <a:pPr>
                        <a:lnSpc>
                          <a:spcPct val="100000"/>
                        </a:lnSpc>
                        <a:tabLst>
                          <a:tab pos="0" algn="l"/>
                        </a:tabLst>
                      </a:pPr>
                      <a:r>
                        <a:rPr lang="pt-BR" sz="2000" b="0" strike="noStrike" spc="-1">
                          <a:solidFill>
                            <a:srgbClr val="000000"/>
                          </a:solidFill>
                        </a:rPr>
                        <a:t>VIII -  área inferior a vinte e cinco hectares;</a:t>
                      </a:r>
                      <a:endParaRPr lang="pt-BR" sz="2000" b="0" strike="noStrike" spc="-1">
                        <a:latin typeface="Arial"/>
                      </a:endParaRPr>
                    </a:p>
                  </a:txBody>
                  <a:tcPr/>
                </a:tc>
                <a:tc>
                  <a:txBody>
                    <a:bodyPr/>
                    <a:lstStyle/>
                    <a:p>
                      <a:pPr>
                        <a:lnSpc>
                          <a:spcPct val="100000"/>
                        </a:lnSpc>
                      </a:pPr>
                      <a:r>
                        <a:rPr lang="pt-BR" sz="1800" b="0" strike="noStrike" spc="-1" dirty="0">
                          <a:solidFill>
                            <a:schemeClr val="tx1"/>
                          </a:solidFill>
                        </a:rPr>
                        <a:t>20/11/2025</a:t>
                      </a:r>
                      <a:endParaRPr lang="pt-BR" sz="1800" b="0" strike="noStrike" spc="-1" dirty="0">
                        <a:solidFill>
                          <a:schemeClr val="tx1"/>
                        </a:solidFill>
                        <a:latin typeface="Arial"/>
                      </a:endParaRP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CustomShape 1"/>
          <p:cNvSpPr/>
          <p:nvPr/>
        </p:nvSpPr>
        <p:spPr>
          <a:xfrm>
            <a:off x="1627200" y="33948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trike="noStrike" cap="all" spc="-1">
                <a:solidFill>
                  <a:srgbClr val="034793"/>
                </a:solidFill>
                <a:latin typeface="Arial"/>
                <a:ea typeface="DejaVu Sans"/>
              </a:rPr>
              <a:t>GEO - HISTÓRICO NORMATIVO</a:t>
            </a:r>
            <a:endParaRPr lang="pt-BR" sz="4000" b="0" strike="noStrike" spc="-1">
              <a:latin typeface="Arial"/>
            </a:endParaRPr>
          </a:p>
        </p:txBody>
      </p:sp>
      <p:sp>
        <p:nvSpPr>
          <p:cNvPr id="1083" name="CustomShape 2"/>
          <p:cNvSpPr/>
          <p:nvPr/>
        </p:nvSpPr>
        <p:spPr>
          <a:xfrm>
            <a:off x="1627200" y="1673640"/>
            <a:ext cx="10129320" cy="48441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oAutofit/>
          </a:bodyPr>
          <a:lstStyle/>
          <a:p>
            <a:pPr algn="just">
              <a:lnSpc>
                <a:spcPct val="100000"/>
              </a:lnSpc>
            </a:pPr>
            <a:endParaRPr lang="pt-BR" sz="1800" b="0" strike="noStrike" spc="-1" dirty="0">
              <a:latin typeface="Arial"/>
            </a:endParaRPr>
          </a:p>
          <a:p>
            <a:pPr algn="just">
              <a:lnSpc>
                <a:spcPct val="100000"/>
              </a:lnSpc>
            </a:pPr>
            <a:r>
              <a:rPr lang="pt-BR" sz="2800" b="1" u="sng" strike="noStrike" spc="-1" dirty="0">
                <a:solidFill>
                  <a:srgbClr val="000000"/>
                </a:solidFill>
                <a:uFillTx/>
                <a:latin typeface="Arial"/>
                <a:ea typeface="DejaVu Sans"/>
              </a:rPr>
              <a:t>Instruções Normativas INCRA</a:t>
            </a:r>
            <a:endParaRPr lang="pt-BR" sz="2800" b="0" strike="noStrike" spc="-1" dirty="0">
              <a:latin typeface="Arial"/>
            </a:endParaRPr>
          </a:p>
          <a:p>
            <a:pPr algn="just">
              <a:lnSpc>
                <a:spcPct val="100000"/>
              </a:lnSpc>
            </a:pPr>
            <a:r>
              <a:rPr lang="pt-BR" sz="1600" b="1" u="sng" strike="noStrike" spc="-1" dirty="0">
                <a:solidFill>
                  <a:srgbClr val="5D5D5D"/>
                </a:solidFill>
                <a:uFillTx/>
                <a:latin typeface="Arial"/>
                <a:ea typeface="DejaVu Sans"/>
                <a:hlinkClick r:id="rId3"/>
              </a:rPr>
              <a:t>https://www.gov.br/incra/pt-br/centrais-de-conteudos/legislacao/leis-e-decretos</a:t>
            </a:r>
            <a:r>
              <a:rPr lang="pt-BR" sz="1600" b="1" u="sng" strike="noStrike" spc="-1" dirty="0">
                <a:solidFill>
                  <a:srgbClr val="A6A6A6"/>
                </a:solidFill>
                <a:uFillTx/>
                <a:latin typeface="Arial"/>
                <a:ea typeface="DejaVu Sans"/>
              </a:rPr>
              <a:t> </a:t>
            </a:r>
            <a:endParaRPr lang="pt-BR" sz="1600" b="0" strike="noStrike" spc="-1" dirty="0">
              <a:latin typeface="Arial"/>
            </a:endParaRPr>
          </a:p>
          <a:p>
            <a:pPr algn="just">
              <a:lnSpc>
                <a:spcPct val="100000"/>
              </a:lnSpc>
            </a:pPr>
            <a:r>
              <a:rPr lang="pt-BR" sz="1600" b="1" u="sng" strike="noStrike" spc="-1" dirty="0">
                <a:solidFill>
                  <a:srgbClr val="A6A6A6"/>
                </a:solidFill>
                <a:uFillTx/>
                <a:latin typeface="Arial"/>
                <a:ea typeface="DejaVu Sans"/>
              </a:rPr>
              <a:t>https://sigef.incra.gov.br/</a:t>
            </a:r>
            <a:endParaRPr lang="pt-BR" sz="1600" b="0" strike="noStrike" spc="-1" dirty="0">
              <a:latin typeface="Arial"/>
            </a:endParaRPr>
          </a:p>
          <a:p>
            <a:pPr algn="just">
              <a:lnSpc>
                <a:spcPct val="100000"/>
              </a:lnSpc>
            </a:pPr>
            <a:endParaRPr lang="pt-BR" sz="1600" b="0" strike="noStrike" spc="-1" dirty="0">
              <a:latin typeface="Arial"/>
            </a:endParaRPr>
          </a:p>
          <a:p>
            <a:pPr algn="just">
              <a:lnSpc>
                <a:spcPct val="100000"/>
              </a:lnSpc>
            </a:pPr>
            <a:r>
              <a:rPr lang="pt-BR" sz="2800" b="1" u="sng" strike="noStrike" spc="-1" dirty="0">
                <a:solidFill>
                  <a:srgbClr val="000000"/>
                </a:solidFill>
                <a:uFillTx/>
                <a:latin typeface="Arial"/>
                <a:ea typeface="DejaVu Sans"/>
              </a:rPr>
              <a:t>Provimentos e recomendações</a:t>
            </a:r>
            <a:endParaRPr lang="pt-BR" sz="2800" b="0" strike="noStrike" spc="-1" dirty="0">
              <a:latin typeface="Arial"/>
            </a:endParaRPr>
          </a:p>
          <a:p>
            <a:pPr>
              <a:lnSpc>
                <a:spcPct val="100000"/>
              </a:lnSpc>
            </a:pPr>
            <a:r>
              <a:rPr lang="pt-BR" sz="2800" b="1" strike="noStrike" spc="-1" dirty="0">
                <a:solidFill>
                  <a:srgbClr val="000000"/>
                </a:solidFill>
                <a:latin typeface="Arial"/>
                <a:ea typeface="DejaVu Sans"/>
              </a:rPr>
              <a:t> CNJ - </a:t>
            </a:r>
            <a:r>
              <a:rPr lang="pt-BR" sz="1800" strike="noStrike" spc="-1" dirty="0">
                <a:solidFill>
                  <a:srgbClr val="000000"/>
                </a:solidFill>
                <a:latin typeface="Arial"/>
                <a:ea typeface="DejaVu Sans"/>
              </a:rPr>
              <a:t>Recomendação n. 41, de 2 de julho de 2019  - </a:t>
            </a:r>
            <a:r>
              <a:rPr lang="pt-BR" sz="1600" strike="noStrike" spc="-1" dirty="0">
                <a:solidFill>
                  <a:srgbClr val="000000"/>
                </a:solidFill>
                <a:latin typeface="Arial"/>
                <a:ea typeface="DejaVu Sans"/>
              </a:rPr>
              <a:t>Dispõe sobre a </a:t>
            </a:r>
            <a:r>
              <a:rPr lang="pt-BR" sz="1600" b="1" strike="noStrike" spc="-1" dirty="0">
                <a:solidFill>
                  <a:srgbClr val="000000"/>
                </a:solidFill>
                <a:latin typeface="Arial"/>
                <a:ea typeface="DejaVu Sans"/>
              </a:rPr>
              <a:t>dispensa</a:t>
            </a:r>
            <a:r>
              <a:rPr lang="pt-BR" sz="1600" strike="noStrike" spc="-1" dirty="0">
                <a:solidFill>
                  <a:srgbClr val="000000"/>
                </a:solidFill>
                <a:latin typeface="Arial"/>
                <a:ea typeface="DejaVu Sans"/>
              </a:rPr>
              <a:t> dos Cartórios de Registro de Imóveis </a:t>
            </a:r>
            <a:r>
              <a:rPr lang="pt-BR" sz="1600" b="1" strike="noStrike" spc="-1" dirty="0">
                <a:solidFill>
                  <a:srgbClr val="000000"/>
                </a:solidFill>
                <a:latin typeface="Arial"/>
                <a:ea typeface="DejaVu Sans"/>
              </a:rPr>
              <a:t>da anuência dos confrontantes</a:t>
            </a:r>
            <a:r>
              <a:rPr lang="pt-BR" sz="1600" strike="noStrike" spc="-1" dirty="0">
                <a:solidFill>
                  <a:srgbClr val="000000"/>
                </a:solidFill>
                <a:latin typeface="Arial"/>
                <a:ea typeface="DejaVu Sans"/>
              </a:rPr>
              <a:t> na forma dos §§ 3º e 4º do art.</a:t>
            </a:r>
            <a:r>
              <a:rPr lang="pt-BR" sz="1600" b="1" strike="noStrike" spc="-1" dirty="0">
                <a:solidFill>
                  <a:srgbClr val="000000"/>
                </a:solidFill>
                <a:latin typeface="Arial"/>
                <a:ea typeface="DejaVu Sans"/>
              </a:rPr>
              <a:t> 176 </a:t>
            </a:r>
            <a:r>
              <a:rPr lang="pt-BR" sz="1600" strike="noStrike" spc="-1" dirty="0">
                <a:solidFill>
                  <a:srgbClr val="000000"/>
                </a:solidFill>
                <a:latin typeface="Arial"/>
                <a:ea typeface="DejaVu Sans"/>
              </a:rPr>
              <a:t>da Lei n. 6.015, de 31 de dezembro de 1973, alterada pela Lei n. 13.838, de 4 de junho de 2019. </a:t>
            </a:r>
            <a:r>
              <a:rPr lang="pt-BR" sz="1800" strike="noStrike" spc="-1" dirty="0">
                <a:solidFill>
                  <a:srgbClr val="000000"/>
                </a:solidFill>
                <a:latin typeface="Arial"/>
                <a:ea typeface="DejaVu Sans"/>
              </a:rPr>
              <a:t>.</a:t>
            </a:r>
            <a:endParaRPr lang="pt-BR" sz="1800" strike="noStrike" spc="-1" dirty="0">
              <a:latin typeface="Arial"/>
            </a:endParaRPr>
          </a:p>
          <a:p>
            <a:pPr>
              <a:lnSpc>
                <a:spcPct val="100000"/>
              </a:lnSpc>
            </a:pPr>
            <a:endParaRPr lang="pt-BR" sz="1800" strike="noStrike" spc="-1" dirty="0">
              <a:latin typeface="Arial"/>
            </a:endParaRPr>
          </a:p>
          <a:p>
            <a:pPr>
              <a:lnSpc>
                <a:spcPct val="100000"/>
              </a:lnSpc>
            </a:pPr>
            <a:r>
              <a:rPr lang="pt-BR" sz="2400" b="1" strike="noStrike" spc="-1" dirty="0">
                <a:solidFill>
                  <a:srgbClr val="000000"/>
                </a:solidFill>
                <a:latin typeface="Arial"/>
                <a:ea typeface="DejaVu Sans"/>
              </a:rPr>
              <a:t>TJMT</a:t>
            </a:r>
            <a:r>
              <a:rPr lang="pt-BR" sz="1800" b="1" strike="noStrike" spc="-1" dirty="0">
                <a:solidFill>
                  <a:srgbClr val="000000"/>
                </a:solidFill>
                <a:latin typeface="Arial"/>
                <a:ea typeface="DejaVu Sans"/>
              </a:rPr>
              <a:t> – Provimento nº 42/2020</a:t>
            </a:r>
            <a:endParaRPr lang="pt-BR" sz="1800" b="0" strike="noStrike" spc="-1" dirty="0">
              <a:latin typeface="Arial"/>
            </a:endParaRPr>
          </a:p>
          <a:p>
            <a:pPr>
              <a:lnSpc>
                <a:spcPct val="100000"/>
              </a:lnSpc>
            </a:pPr>
            <a:r>
              <a:rPr lang="pt-BR" sz="1800" b="1" strike="noStrike" spc="-1" dirty="0">
                <a:solidFill>
                  <a:srgbClr val="000000"/>
                </a:solidFill>
                <a:latin typeface="Arial"/>
                <a:ea typeface="DejaVu Sans"/>
              </a:rPr>
              <a:t>Código de Normas Gerais da Corregedoria-Geral da Justiça do Foro Extrajudicial = CNGCEMT </a:t>
            </a:r>
            <a:r>
              <a:rPr lang="pt-BR" sz="1600" b="1" strike="noStrike" spc="-1" dirty="0">
                <a:solidFill>
                  <a:srgbClr val="000000"/>
                </a:solidFill>
                <a:latin typeface="Arial"/>
                <a:ea typeface="DejaVu Sans"/>
              </a:rPr>
              <a:t> (</a:t>
            </a:r>
            <a:r>
              <a:rPr lang="pt-BR" sz="1600" b="1" u="sng" strike="noStrike" spc="-1" dirty="0">
                <a:solidFill>
                  <a:srgbClr val="8F8F8F"/>
                </a:solidFill>
                <a:uFillTx/>
                <a:latin typeface="Arial"/>
                <a:ea typeface="DejaVu Sans"/>
                <a:hlinkClick r:id="rId4"/>
              </a:rPr>
              <a:t>http://corregedoria.tjmt.jus.br/arquivo/8df946cc-bd6f-4dd9-871a-ed3d5e973569/provimento-n-42-2020-cngce-assinado-pdf</a:t>
            </a:r>
            <a:r>
              <a:rPr lang="pt-BR" sz="1600" b="1" strike="noStrike" spc="-1" dirty="0">
                <a:solidFill>
                  <a:srgbClr val="000000"/>
                </a:solidFill>
                <a:latin typeface="Arial"/>
                <a:ea typeface="DejaVu Sans"/>
              </a:rPr>
              <a:t>) </a:t>
            </a:r>
            <a:endParaRPr lang="pt-BR" sz="1600" b="0" strike="noStrike" spc="-1" dirty="0">
              <a:latin typeface="Arial"/>
            </a:endParaRPr>
          </a:p>
          <a:p>
            <a:pPr algn="just">
              <a:lnSpc>
                <a:spcPct val="100000"/>
              </a:lnSpc>
            </a:pPr>
            <a:endParaRPr lang="pt-BR" sz="1600" b="0" strike="noStrike" spc="-1" dirty="0">
              <a:latin typeface="Arial"/>
            </a:endParaRPr>
          </a:p>
          <a:p>
            <a:pPr>
              <a:lnSpc>
                <a:spcPct val="100000"/>
              </a:lnSpc>
            </a:pPr>
            <a:endParaRPr lang="pt-BR" sz="1600" b="0" strike="noStrike" spc="-1" dirty="0">
              <a:latin typeface="Arial"/>
            </a:endParaRPr>
          </a:p>
          <a:p>
            <a:pPr algn="just">
              <a:lnSpc>
                <a:spcPct val="100000"/>
              </a:lnSpc>
            </a:pPr>
            <a:endParaRPr lang="pt-BR" sz="1600" b="0" strike="noStrike" spc="-1" dirty="0">
              <a:latin typeface="Arial"/>
            </a:endParaRPr>
          </a:p>
          <a:p>
            <a:pPr algn="just">
              <a:lnSpc>
                <a:spcPct val="100000"/>
              </a:lnSpc>
            </a:pPr>
            <a:endParaRPr lang="pt-BR" sz="1600" b="0" strike="noStrike" spc="-1" dirty="0">
              <a:latin typeface="Arial"/>
            </a:endParaRPr>
          </a:p>
          <a:p>
            <a:pPr>
              <a:lnSpc>
                <a:spcPct val="100000"/>
              </a:lnSpc>
              <a:spcBef>
                <a:spcPts val="1001"/>
              </a:spcBef>
            </a:pPr>
            <a:endParaRPr lang="pt-BR" sz="1600" b="0" strike="noStrike" spc="-1" dirty="0">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CustomShape 1"/>
          <p:cNvSpPr/>
          <p:nvPr/>
        </p:nvSpPr>
        <p:spPr>
          <a:xfrm>
            <a:off x="1627200" y="33948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pc="-1" dirty="0">
                <a:latin typeface="Arial"/>
              </a:rPr>
              <a:t>DIFERENÇA GEO E CERTIFICAÇÃO</a:t>
            </a:r>
            <a:endParaRPr lang="pt-BR" sz="4000" b="1" strike="noStrike" spc="-1" dirty="0">
              <a:latin typeface="Arial"/>
            </a:endParaRPr>
          </a:p>
        </p:txBody>
      </p:sp>
      <p:graphicFrame>
        <p:nvGraphicFramePr>
          <p:cNvPr id="2" name="Tabela 1">
            <a:extLst>
              <a:ext uri="{FF2B5EF4-FFF2-40B4-BE49-F238E27FC236}">
                <a16:creationId xmlns:a16="http://schemas.microsoft.com/office/drawing/2014/main" id="{B8DE64A0-19F2-4AF1-AA8D-B107B402C65B}"/>
              </a:ext>
            </a:extLst>
          </p:cNvPr>
          <p:cNvGraphicFramePr>
            <a:graphicFrameLocks noGrp="1"/>
          </p:cNvGraphicFramePr>
          <p:nvPr>
            <p:extLst>
              <p:ext uri="{D42A27DB-BD31-4B8C-83A1-F6EECF244321}">
                <p14:modId xmlns:p14="http://schemas.microsoft.com/office/powerpoint/2010/main" val="1578738048"/>
              </p:ext>
            </p:extLst>
          </p:nvPr>
        </p:nvGraphicFramePr>
        <p:xfrm>
          <a:off x="1535760" y="1813993"/>
          <a:ext cx="9894240" cy="2302318"/>
        </p:xfrm>
        <a:graphic>
          <a:graphicData uri="http://schemas.openxmlformats.org/drawingml/2006/table">
            <a:tbl>
              <a:tblPr>
                <a:tableStyleId>{5C22544A-7EE6-4342-B048-85BDC9FD1C3A}</a:tableStyleId>
              </a:tblPr>
              <a:tblGrid>
                <a:gridCol w="4947120">
                  <a:extLst>
                    <a:ext uri="{9D8B030D-6E8A-4147-A177-3AD203B41FA5}">
                      <a16:colId xmlns:a16="http://schemas.microsoft.com/office/drawing/2014/main" val="289101071"/>
                    </a:ext>
                  </a:extLst>
                </a:gridCol>
                <a:gridCol w="4947120">
                  <a:extLst>
                    <a:ext uri="{9D8B030D-6E8A-4147-A177-3AD203B41FA5}">
                      <a16:colId xmlns:a16="http://schemas.microsoft.com/office/drawing/2014/main" val="4025672005"/>
                    </a:ext>
                  </a:extLst>
                </a:gridCol>
              </a:tblGrid>
              <a:tr h="182781">
                <a:tc>
                  <a:txBody>
                    <a:bodyPr/>
                    <a:lstStyle/>
                    <a:p>
                      <a:pPr algn="ctr"/>
                      <a:r>
                        <a:rPr lang="pt-BR" sz="1600" b="1" kern="150" dirty="0">
                          <a:effectLst/>
                          <a:latin typeface="Arial" panose="020B0604020202020204" pitchFamily="34" charset="0"/>
                          <a:cs typeface="Arial" panose="020B0604020202020204" pitchFamily="34" charset="0"/>
                        </a:rPr>
                        <a:t>GEORREFERENCIAMENTO</a:t>
                      </a:r>
                      <a:endParaRPr lang="pt-BR" sz="1600" b="1" kern="150" dirty="0">
                        <a:effectLst/>
                        <a:latin typeface="Arial" panose="020B0604020202020204" pitchFamily="34" charset="0"/>
                        <a:ea typeface="NSimSun" panose="02010609030101010101" pitchFamily="49" charset="-122"/>
                        <a:cs typeface="Arial" panose="020B0604020202020204" pitchFamily="34" charset="0"/>
                      </a:endParaRPr>
                    </a:p>
                  </a:txBody>
                  <a:tcPr marL="32099" marR="32099" marT="32099" marB="32099"/>
                </a:tc>
                <a:tc>
                  <a:txBody>
                    <a:bodyPr/>
                    <a:lstStyle/>
                    <a:p>
                      <a:pPr algn="ctr"/>
                      <a:r>
                        <a:rPr lang="pt-BR" sz="1600" b="1" kern="150" dirty="0">
                          <a:effectLst/>
                          <a:latin typeface="Arial" panose="020B0604020202020204" pitchFamily="34" charset="0"/>
                          <a:cs typeface="Arial" panose="020B0604020202020204" pitchFamily="34" charset="0"/>
                        </a:rPr>
                        <a:t>CERTIFICAÇÃO</a:t>
                      </a:r>
                      <a:endParaRPr lang="pt-BR" sz="1600" b="1" kern="150" dirty="0">
                        <a:effectLst/>
                        <a:latin typeface="Arial" panose="020B0604020202020204" pitchFamily="34" charset="0"/>
                        <a:ea typeface="NSimSun" panose="02010609030101010101" pitchFamily="49" charset="-122"/>
                        <a:cs typeface="Arial" panose="020B0604020202020204" pitchFamily="34" charset="0"/>
                      </a:endParaRPr>
                    </a:p>
                  </a:txBody>
                  <a:tcPr marL="32099" marR="32099" marT="32099" marB="32099"/>
                </a:tc>
                <a:extLst>
                  <a:ext uri="{0D108BD9-81ED-4DB2-BD59-A6C34878D82A}">
                    <a16:rowId xmlns:a16="http://schemas.microsoft.com/office/drawing/2014/main" val="3745790773"/>
                  </a:ext>
                </a:extLst>
              </a:tr>
              <a:tr h="484759">
                <a:tc>
                  <a:txBody>
                    <a:bodyPr/>
                    <a:lstStyle/>
                    <a:p>
                      <a:pPr algn="ctr"/>
                      <a:r>
                        <a:rPr lang="pt-BR" sz="1600" kern="150" dirty="0">
                          <a:effectLst/>
                          <a:latin typeface="Arial" panose="020B0604020202020204" pitchFamily="34" charset="0"/>
                          <a:cs typeface="Arial" panose="020B0604020202020204" pitchFamily="34" charset="0"/>
                        </a:rPr>
                        <a:t>Método preciso de medição</a:t>
                      </a:r>
                      <a:endParaRPr lang="pt-BR" sz="1600" kern="150" dirty="0">
                        <a:effectLst/>
                        <a:latin typeface="Arial" panose="020B0604020202020204" pitchFamily="34" charset="0"/>
                        <a:ea typeface="NSimSun" panose="02010609030101010101" pitchFamily="49" charset="-122"/>
                        <a:cs typeface="Arial" panose="020B0604020202020204" pitchFamily="34" charset="0"/>
                      </a:endParaRPr>
                    </a:p>
                  </a:txBody>
                  <a:tcPr marL="32099" marR="32099" marT="32099" marB="32099"/>
                </a:tc>
                <a:tc>
                  <a:txBody>
                    <a:bodyPr/>
                    <a:lstStyle/>
                    <a:p>
                      <a:pPr algn="ctr"/>
                      <a:r>
                        <a:rPr lang="pt-BR" sz="1600" kern="150" dirty="0">
                          <a:effectLst/>
                          <a:latin typeface="Arial" panose="020B0604020202020204" pitchFamily="34" charset="0"/>
                          <a:cs typeface="Arial" panose="020B0604020202020204" pitchFamily="34" charset="0"/>
                        </a:rPr>
                        <a:t>Combinação de letras e números  que serve de  cadastro  do imóvel no INCRA</a:t>
                      </a:r>
                      <a:endParaRPr lang="pt-BR" sz="1600" kern="150" dirty="0">
                        <a:effectLst/>
                        <a:latin typeface="Arial" panose="020B0604020202020204" pitchFamily="34" charset="0"/>
                        <a:ea typeface="NSimSun" panose="02010609030101010101" pitchFamily="49" charset="-122"/>
                        <a:cs typeface="Arial" panose="020B0604020202020204" pitchFamily="34" charset="0"/>
                      </a:endParaRPr>
                    </a:p>
                  </a:txBody>
                  <a:tcPr marL="32099" marR="32099" marT="32099" marB="32099"/>
                </a:tc>
                <a:extLst>
                  <a:ext uri="{0D108BD9-81ED-4DB2-BD59-A6C34878D82A}">
                    <a16:rowId xmlns:a16="http://schemas.microsoft.com/office/drawing/2014/main" val="1827946449"/>
                  </a:ext>
                </a:extLst>
              </a:tr>
              <a:tr h="1330193">
                <a:tc>
                  <a:txBody>
                    <a:bodyPr/>
                    <a:lstStyle/>
                    <a:p>
                      <a:pPr algn="just"/>
                      <a:r>
                        <a:rPr lang="pt-BR" sz="1400" i="1" kern="150" dirty="0">
                          <a:effectLst/>
                          <a:latin typeface="Arial" panose="020B0604020202020204" pitchFamily="34" charset="0"/>
                          <a:cs typeface="Arial" panose="020B0604020202020204" pitchFamily="34" charset="0"/>
                        </a:rPr>
                        <a:t>... através do qual o</a:t>
                      </a:r>
                      <a:r>
                        <a:rPr lang="pt-BR" sz="1600" i="1" kern="1200" dirty="0">
                          <a:solidFill>
                            <a:schemeClr val="dk1"/>
                          </a:solidFill>
                          <a:effectLst/>
                          <a:latin typeface="+mn-lt"/>
                          <a:ea typeface="+mn-ea"/>
                          <a:cs typeface="+mn-cs"/>
                        </a:rPr>
                        <a:t>btém-se a descrição do imóvel rural em suas características, limites e confrontações, realizando o levantamento das coordenadas dos vértices definidores dos imóveis, </a:t>
                      </a:r>
                      <a:r>
                        <a:rPr lang="pt-BR" sz="1400" b="1" i="1" dirty="0">
                          <a:effectLst/>
                        </a:rPr>
                        <a:t>georreferenciados</a:t>
                      </a:r>
                      <a:r>
                        <a:rPr lang="pt-BR" sz="1400" i="1" dirty="0">
                          <a:effectLst/>
                        </a:rPr>
                        <a:t> ao sistema geodésico brasileiro </a:t>
                      </a:r>
                      <a:r>
                        <a:rPr lang="pt-BR" sz="1600" i="1" kern="150" dirty="0">
                          <a:effectLst/>
                          <a:latin typeface="Arial" panose="020B0604020202020204" pitchFamily="34" charset="0"/>
                          <a:cs typeface="Arial" panose="020B0604020202020204" pitchFamily="34" charset="0"/>
                        </a:rPr>
                        <a:t> </a:t>
                      </a:r>
                      <a:endParaRPr lang="pt-BR" sz="1600" i="1" kern="150" dirty="0">
                        <a:effectLst/>
                        <a:latin typeface="Arial" panose="020B0604020202020204" pitchFamily="34" charset="0"/>
                        <a:ea typeface="NSimSun" panose="02010609030101010101" pitchFamily="49" charset="-122"/>
                        <a:cs typeface="Arial" panose="020B0604020202020204" pitchFamily="34" charset="0"/>
                      </a:endParaRPr>
                    </a:p>
                  </a:txBody>
                  <a:tcPr marL="32099" marR="32099" marT="32099" marB="32099"/>
                </a:tc>
                <a:tc>
                  <a:txBody>
                    <a:bodyPr/>
                    <a:lstStyle/>
                    <a:p>
                      <a:pPr algn="just">
                        <a:lnSpc>
                          <a:spcPct val="115000"/>
                        </a:lnSpc>
                        <a:spcAft>
                          <a:spcPts val="700"/>
                        </a:spcAft>
                      </a:pPr>
                      <a:r>
                        <a:rPr lang="pt-BR" sz="1600" i="1" kern="150" dirty="0">
                          <a:effectLst/>
                          <a:latin typeface="Arial" panose="020B0604020202020204" pitchFamily="34" charset="0"/>
                          <a:cs typeface="Arial" panose="020B0604020202020204" pitchFamily="34" charset="0"/>
                        </a:rPr>
                        <a:t>...após validar o georreferenciamento (levantamento topográfico) de um imóvel rural., certificando a área, garantindo que </a:t>
                      </a:r>
                      <a:r>
                        <a:rPr lang="pt-BR" sz="1600" b="1" i="1" kern="150" dirty="0">
                          <a:effectLst/>
                          <a:latin typeface="Arial" panose="020B0604020202020204" pitchFamily="34" charset="0"/>
                          <a:cs typeface="Arial" panose="020B0604020202020204" pitchFamily="34" charset="0"/>
                        </a:rPr>
                        <a:t>seus limites não estão sobrepostos aos de outro imóvel existente na base </a:t>
                      </a:r>
                      <a:r>
                        <a:rPr lang="pt-BR" sz="1600" i="1" kern="150" dirty="0">
                          <a:effectLst/>
                          <a:latin typeface="Arial" panose="020B0604020202020204" pitchFamily="34" charset="0"/>
                          <a:cs typeface="Arial" panose="020B0604020202020204" pitchFamily="34" charset="0"/>
                        </a:rPr>
                        <a:t>de dados do Sistema de Gestão Fundiária (</a:t>
                      </a:r>
                      <a:r>
                        <a:rPr lang="pt-BR" sz="1600" i="1" kern="150" dirty="0" err="1">
                          <a:effectLst/>
                          <a:latin typeface="Arial" panose="020B0604020202020204" pitchFamily="34" charset="0"/>
                          <a:cs typeface="Arial" panose="020B0604020202020204" pitchFamily="34" charset="0"/>
                        </a:rPr>
                        <a:t>Sigef</a:t>
                      </a:r>
                      <a:r>
                        <a:rPr lang="pt-BR" sz="1600" i="1" kern="150" dirty="0">
                          <a:effectLst/>
                          <a:latin typeface="Arial" panose="020B0604020202020204" pitchFamily="34" charset="0"/>
                          <a:cs typeface="Arial" panose="020B0604020202020204" pitchFamily="34" charset="0"/>
                        </a:rPr>
                        <a:t>).</a:t>
                      </a:r>
                    </a:p>
                  </a:txBody>
                  <a:tcPr marL="32099" marR="32099" marT="32099" marB="32099"/>
                </a:tc>
                <a:extLst>
                  <a:ext uri="{0D108BD9-81ED-4DB2-BD59-A6C34878D82A}">
                    <a16:rowId xmlns:a16="http://schemas.microsoft.com/office/drawing/2014/main" val="723097422"/>
                  </a:ext>
                </a:extLst>
              </a:tr>
            </a:tbl>
          </a:graphicData>
        </a:graphic>
      </p:graphicFrame>
      <p:sp>
        <p:nvSpPr>
          <p:cNvPr id="6" name="CaixaDeTexto 5">
            <a:extLst>
              <a:ext uri="{FF2B5EF4-FFF2-40B4-BE49-F238E27FC236}">
                <a16:creationId xmlns:a16="http://schemas.microsoft.com/office/drawing/2014/main" id="{23A5BF51-77DF-40B4-B49A-83C8386FCE37}"/>
              </a:ext>
            </a:extLst>
          </p:cNvPr>
          <p:cNvSpPr txBox="1"/>
          <p:nvPr/>
        </p:nvSpPr>
        <p:spPr>
          <a:xfrm>
            <a:off x="1535760" y="4451025"/>
            <a:ext cx="9782480" cy="2246769"/>
          </a:xfrm>
          <a:prstGeom prst="rect">
            <a:avLst/>
          </a:prstGeom>
          <a:noFill/>
        </p:spPr>
        <p:txBody>
          <a:bodyPr wrap="square">
            <a:spAutoFit/>
          </a:bodyPr>
          <a:lstStyle/>
          <a:p>
            <a:r>
              <a:rPr lang="pt-BR" sz="2800" kern="150" dirty="0">
                <a:latin typeface="Liberation Serif"/>
                <a:ea typeface="NSimSun" panose="02010609030101010101" pitchFamily="49" charset="-122"/>
                <a:cs typeface="Arial" panose="020B0604020202020204" pitchFamily="34" charset="0"/>
              </a:rPr>
              <a:t>Em razão da </a:t>
            </a:r>
            <a:r>
              <a:rPr lang="pt-BR" sz="2800" kern="150" dirty="0">
                <a:effectLst/>
                <a:latin typeface="Liberation Serif"/>
                <a:ea typeface="NSimSun" panose="02010609030101010101" pitchFamily="49" charset="-122"/>
                <a:cs typeface="Arial" panose="020B0604020202020204" pitchFamily="34" charset="0"/>
              </a:rPr>
              <a:t>precisão desse atual método de medição, por regra há </a:t>
            </a:r>
            <a:r>
              <a:rPr lang="pt-BR" sz="2800" u="sng" kern="150" dirty="0">
                <a:effectLst/>
                <a:latin typeface="Liberation Serif"/>
                <a:ea typeface="NSimSun" panose="02010609030101010101" pitchFamily="49" charset="-122"/>
                <a:cs typeface="Arial" panose="020B0604020202020204" pitchFamily="34" charset="0"/>
              </a:rPr>
              <a:t>alteração</a:t>
            </a:r>
            <a:r>
              <a:rPr lang="pt-BR" sz="2800" kern="150" dirty="0">
                <a:effectLst/>
                <a:latin typeface="Liberation Serif"/>
                <a:ea typeface="NSimSun" panose="02010609030101010101" pitchFamily="49" charset="-122"/>
                <a:cs typeface="Arial" panose="020B0604020202020204" pitchFamily="34" charset="0"/>
              </a:rPr>
              <a:t> da descrição do imóvel, seja em seu perímetro e/ou descrição e/ou confrontação.</a:t>
            </a:r>
          </a:p>
          <a:p>
            <a:r>
              <a:rPr lang="pt-BR" sz="2800" kern="150" dirty="0">
                <a:latin typeface="Liberation Serif"/>
                <a:ea typeface="NSimSun" panose="02010609030101010101" pitchFamily="49" charset="-122"/>
                <a:cs typeface="Arial" panose="020B0604020202020204" pitchFamily="34" charset="0"/>
              </a:rPr>
              <a:t>Se há alteração, há necessidade de retificação!</a:t>
            </a:r>
          </a:p>
          <a:p>
            <a:endParaRPr lang="pt-BR" sz="2800" kern="150" dirty="0">
              <a:effectLst/>
              <a:latin typeface="Liberation Serif"/>
              <a:ea typeface="NSimSun" panose="02010609030101010101" pitchFamily="49" charset="-122"/>
              <a:cs typeface="Arial" panose="020B0604020202020204" pitchFamily="34" charset="0"/>
            </a:endParaRPr>
          </a:p>
        </p:txBody>
      </p:sp>
    </p:spTree>
    <p:extLst>
      <p:ext uri="{BB962C8B-B14F-4D97-AF65-F5344CB8AC3E}">
        <p14:creationId xmlns:p14="http://schemas.microsoft.com/office/powerpoint/2010/main" val="2477898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CustomShape 1"/>
          <p:cNvSpPr/>
          <p:nvPr/>
        </p:nvSpPr>
        <p:spPr>
          <a:xfrm>
            <a:off x="1627200" y="33948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trike="noStrike" spc="-1" dirty="0">
                <a:latin typeface="Arial"/>
              </a:rPr>
              <a:t>HIPÓTESES DE EXIGÊNCIA</a:t>
            </a:r>
          </a:p>
        </p:txBody>
      </p:sp>
      <p:sp>
        <p:nvSpPr>
          <p:cNvPr id="5" name="CaixaDeTexto 4">
            <a:extLst>
              <a:ext uri="{FF2B5EF4-FFF2-40B4-BE49-F238E27FC236}">
                <a16:creationId xmlns:a16="http://schemas.microsoft.com/office/drawing/2014/main" id="{E8E67D91-9611-49CF-A09F-4C904E06E811}"/>
              </a:ext>
            </a:extLst>
          </p:cNvPr>
          <p:cNvSpPr txBox="1"/>
          <p:nvPr/>
        </p:nvSpPr>
        <p:spPr>
          <a:xfrm>
            <a:off x="1280160" y="1710201"/>
            <a:ext cx="10129320" cy="4504438"/>
          </a:xfrm>
          <a:prstGeom prst="rect">
            <a:avLst/>
          </a:prstGeom>
          <a:noFill/>
        </p:spPr>
        <p:txBody>
          <a:bodyPr wrap="square">
            <a:spAutoFit/>
          </a:bodyPr>
          <a:lstStyle/>
          <a:p>
            <a:pPr algn="just"/>
            <a:r>
              <a:rPr lang="pt-BR" sz="2000" dirty="0">
                <a:solidFill>
                  <a:srgbClr val="000000"/>
                </a:solidFill>
                <a:effectLst/>
                <a:latin typeface="Arial" panose="020B0604020202020204" pitchFamily="34" charset="0"/>
                <a:ea typeface="NSimSun" panose="02010609030101010101" pitchFamily="49" charset="-122"/>
              </a:rPr>
              <a:t>Art. 10.  A identificação da área do imóvel rural, prevista nos </a:t>
            </a:r>
            <a:r>
              <a:rPr lang="pt-BR" sz="2000" u="none" strike="noStrike" dirty="0">
                <a:effectLst/>
                <a:latin typeface="Liberation Serif"/>
                <a:ea typeface="NSimSun" panose="02010609030101010101" pitchFamily="49" charset="-122"/>
                <a:cs typeface="Arial" panose="020B0604020202020204" pitchFamily="34" charset="0"/>
                <a:hlinkClick r:id="rId3"/>
              </a:rPr>
              <a:t>§§ 3</a:t>
            </a:r>
            <a:r>
              <a:rPr lang="pt-BR" sz="2000" dirty="0">
                <a:solidFill>
                  <a:srgbClr val="000000"/>
                </a:solidFill>
                <a:effectLst/>
                <a:latin typeface="Arial" panose="020B0604020202020204" pitchFamily="34" charset="0"/>
                <a:ea typeface="NSimSun" panose="02010609030101010101" pitchFamily="49" charset="-122"/>
                <a:cs typeface="Arial" panose="020B0604020202020204" pitchFamily="34" charset="0"/>
                <a:hlinkClick r:id="rId3"/>
              </a:rPr>
              <a:t>o</a:t>
            </a:r>
            <a:r>
              <a:rPr lang="pt-BR" sz="2000" u="none" strike="noStrike" dirty="0">
                <a:solidFill>
                  <a:srgbClr val="000000"/>
                </a:solidFill>
                <a:effectLst/>
                <a:latin typeface="Arial" panose="020B0604020202020204" pitchFamily="34" charset="0"/>
                <a:ea typeface="NSimSun" panose="02010609030101010101" pitchFamily="49" charset="-122"/>
                <a:cs typeface="Arial" panose="020B0604020202020204" pitchFamily="34" charset="0"/>
                <a:hlinkClick r:id="rId3"/>
              </a:rPr>
              <a:t> e 4</a:t>
            </a:r>
            <a:r>
              <a:rPr lang="pt-BR" sz="2000" dirty="0">
                <a:solidFill>
                  <a:srgbClr val="000000"/>
                </a:solidFill>
                <a:effectLst/>
                <a:latin typeface="Arial" panose="020B0604020202020204" pitchFamily="34" charset="0"/>
                <a:ea typeface="NSimSun" panose="02010609030101010101" pitchFamily="49" charset="-122"/>
                <a:cs typeface="Arial" panose="020B0604020202020204" pitchFamily="34" charset="0"/>
                <a:hlinkClick r:id="rId3"/>
              </a:rPr>
              <a:t>o</a:t>
            </a:r>
            <a:r>
              <a:rPr lang="pt-BR" sz="2000" u="none" strike="noStrike" dirty="0">
                <a:solidFill>
                  <a:srgbClr val="000000"/>
                </a:solidFill>
                <a:effectLst/>
                <a:latin typeface="Arial" panose="020B0604020202020204" pitchFamily="34" charset="0"/>
                <a:ea typeface="NSimSun" panose="02010609030101010101" pitchFamily="49" charset="-122"/>
                <a:cs typeface="Arial" panose="020B0604020202020204" pitchFamily="34" charset="0"/>
                <a:hlinkClick r:id="rId3"/>
              </a:rPr>
              <a:t> do art. 176 da Lei n</a:t>
            </a:r>
            <a:r>
              <a:rPr lang="pt-BR" sz="2000" dirty="0">
                <a:solidFill>
                  <a:srgbClr val="000000"/>
                </a:solidFill>
                <a:effectLst/>
                <a:latin typeface="Arial" panose="020B0604020202020204" pitchFamily="34" charset="0"/>
                <a:ea typeface="NSimSun" panose="02010609030101010101" pitchFamily="49" charset="-122"/>
                <a:cs typeface="Arial" panose="020B0604020202020204" pitchFamily="34" charset="0"/>
                <a:hlinkClick r:id="rId3"/>
              </a:rPr>
              <a:t>o</a:t>
            </a:r>
            <a:r>
              <a:rPr lang="pt-BR" sz="2000" u="none" strike="noStrike" dirty="0">
                <a:effectLst/>
                <a:latin typeface="Liberation Serif"/>
                <a:ea typeface="NSimSun" panose="02010609030101010101" pitchFamily="49" charset="-122"/>
                <a:cs typeface="Arial" panose="020B0604020202020204" pitchFamily="34" charset="0"/>
                <a:hlinkClick r:id="rId3"/>
              </a:rPr>
              <a:t> 6.015, de 1973</a:t>
            </a:r>
            <a:r>
              <a:rPr lang="pt-BR" sz="2000" dirty="0">
                <a:solidFill>
                  <a:srgbClr val="000000"/>
                </a:solidFill>
                <a:effectLst/>
                <a:latin typeface="Arial" panose="020B0604020202020204" pitchFamily="34" charset="0"/>
                <a:ea typeface="NSimSun" panose="02010609030101010101" pitchFamily="49" charset="-122"/>
              </a:rPr>
              <a:t>, será exigida nos casos de </a:t>
            </a:r>
            <a:r>
              <a:rPr lang="pt-BR" sz="2000" b="1" u="sng" dirty="0">
                <a:solidFill>
                  <a:srgbClr val="FF0000"/>
                </a:solidFill>
                <a:effectLst/>
                <a:latin typeface="Arial" panose="020B0604020202020204" pitchFamily="34" charset="0"/>
                <a:ea typeface="NSimSun" panose="02010609030101010101" pitchFamily="49" charset="-122"/>
              </a:rPr>
              <a:t>DESMEMBRAMENTO, PARCELAMENTO, REMEMBRAMENTO E EM QUALQUER SITUAÇÃO DE TRANSFERÊNCIA DE IMÓVEL </a:t>
            </a:r>
            <a:r>
              <a:rPr lang="pt-BR" sz="2000" b="1" u="sng" dirty="0" err="1">
                <a:solidFill>
                  <a:srgbClr val="FF0000"/>
                </a:solidFill>
                <a:effectLst/>
                <a:latin typeface="Arial" panose="020B0604020202020204" pitchFamily="34" charset="0"/>
                <a:ea typeface="NSimSun" panose="02010609030101010101" pitchFamily="49" charset="-122"/>
              </a:rPr>
              <a:t>RURA</a:t>
            </a:r>
            <a:r>
              <a:rPr lang="pt-BR" sz="2000" b="1" u="sng" dirty="0" err="1">
                <a:solidFill>
                  <a:srgbClr val="000000"/>
                </a:solidFill>
                <a:effectLst/>
                <a:latin typeface="Arial" panose="020B0604020202020204" pitchFamily="34" charset="0"/>
                <a:ea typeface="NSimSun" panose="02010609030101010101" pitchFamily="49" charset="-122"/>
              </a:rPr>
              <a:t>l</a:t>
            </a:r>
            <a:r>
              <a:rPr lang="pt-BR" sz="2000" dirty="0">
                <a:solidFill>
                  <a:srgbClr val="000000"/>
                </a:solidFill>
                <a:effectLst/>
                <a:latin typeface="Arial" panose="020B0604020202020204" pitchFamily="34" charset="0"/>
                <a:ea typeface="NSimSun" panose="02010609030101010101" pitchFamily="49" charset="-122"/>
              </a:rPr>
              <a:t>, na forma do art. 9</a:t>
            </a:r>
            <a:r>
              <a:rPr lang="pt-BR" sz="2000" u="sng" dirty="0">
                <a:solidFill>
                  <a:srgbClr val="000000"/>
                </a:solidFill>
                <a:effectLst/>
                <a:latin typeface="Arial" panose="020B0604020202020204" pitchFamily="34" charset="0"/>
                <a:ea typeface="NSimSun" panose="02010609030101010101" pitchFamily="49" charset="-122"/>
              </a:rPr>
              <a:t>o</a:t>
            </a:r>
            <a:r>
              <a:rPr lang="pt-BR" sz="2000" dirty="0">
                <a:solidFill>
                  <a:srgbClr val="000000"/>
                </a:solidFill>
                <a:effectLst/>
                <a:latin typeface="Arial" panose="020B0604020202020204" pitchFamily="34" charset="0"/>
                <a:ea typeface="NSimSun" panose="02010609030101010101" pitchFamily="49" charset="-122"/>
              </a:rPr>
              <a:t>, somente após transcorridos os seguintes prazos:</a:t>
            </a:r>
          </a:p>
          <a:p>
            <a:pPr algn="just"/>
            <a:r>
              <a:rPr lang="pt-BR" sz="2000" dirty="0">
                <a:solidFill>
                  <a:srgbClr val="000000"/>
                </a:solidFill>
                <a:latin typeface="Arial" panose="020B0604020202020204" pitchFamily="34" charset="0"/>
                <a:ea typeface="NSimSun" panose="02010609030101010101" pitchFamily="49" charset="-122"/>
              </a:rPr>
              <a:t>(...)</a:t>
            </a:r>
          </a:p>
          <a:p>
            <a:pPr algn="just"/>
            <a:r>
              <a:rPr lang="pt-BR" sz="1800" dirty="0">
                <a:solidFill>
                  <a:srgbClr val="000000"/>
                </a:solidFill>
                <a:effectLst/>
                <a:latin typeface="Arial" panose="020B0604020202020204" pitchFamily="34" charset="0"/>
                <a:ea typeface="NSimSun" panose="02010609030101010101" pitchFamily="49" charset="-122"/>
              </a:rPr>
              <a:t>§ 2</a:t>
            </a:r>
            <a:r>
              <a:rPr lang="pt-BR" sz="1800" u="sng" dirty="0">
                <a:solidFill>
                  <a:srgbClr val="000000"/>
                </a:solidFill>
                <a:effectLst/>
                <a:latin typeface="Arial" panose="020B0604020202020204" pitchFamily="34" charset="0"/>
                <a:ea typeface="NSimSun" panose="02010609030101010101" pitchFamily="49" charset="-122"/>
              </a:rPr>
              <a:t>o</a:t>
            </a:r>
            <a:r>
              <a:rPr lang="pt-BR" sz="1800" dirty="0">
                <a:solidFill>
                  <a:srgbClr val="000000"/>
                </a:solidFill>
                <a:effectLst/>
                <a:latin typeface="Arial" panose="020B0604020202020204" pitchFamily="34" charset="0"/>
                <a:ea typeface="NSimSun" panose="02010609030101010101" pitchFamily="49" charset="-122"/>
              </a:rPr>
              <a:t>  Após os prazos assinalados nos incisos I a IV do caput, fica</a:t>
            </a:r>
            <a:r>
              <a:rPr lang="pt-BR" sz="1800" b="1" dirty="0">
                <a:solidFill>
                  <a:srgbClr val="000000"/>
                </a:solidFill>
                <a:effectLst/>
                <a:latin typeface="Arial" panose="020B0604020202020204" pitchFamily="34" charset="0"/>
                <a:ea typeface="NSimSun" panose="02010609030101010101" pitchFamily="49" charset="-122"/>
              </a:rPr>
              <a:t> defeso ao oficial do registro de imóveis a prática dos seguintes atos registrais envolvendo as áreas rurais </a:t>
            </a:r>
            <a:r>
              <a:rPr lang="pt-BR" sz="1800" dirty="0">
                <a:solidFill>
                  <a:srgbClr val="000000"/>
                </a:solidFill>
                <a:effectLst/>
                <a:latin typeface="Arial" panose="020B0604020202020204" pitchFamily="34" charset="0"/>
                <a:ea typeface="NSimSun" panose="02010609030101010101" pitchFamily="49" charset="-122"/>
              </a:rPr>
              <a:t>de que tratam aqueles incisos, </a:t>
            </a:r>
            <a:r>
              <a:rPr lang="pt-BR" sz="1800" b="1" dirty="0">
                <a:solidFill>
                  <a:srgbClr val="000000"/>
                </a:solidFill>
                <a:effectLst/>
                <a:latin typeface="Arial" panose="020B0604020202020204" pitchFamily="34" charset="0"/>
                <a:ea typeface="NSimSun" panose="02010609030101010101" pitchFamily="49" charset="-122"/>
              </a:rPr>
              <a:t>até que seja feita a identificação </a:t>
            </a:r>
            <a:r>
              <a:rPr lang="pt-BR" sz="1800" dirty="0">
                <a:solidFill>
                  <a:srgbClr val="000000"/>
                </a:solidFill>
                <a:effectLst/>
                <a:latin typeface="Arial" panose="020B0604020202020204" pitchFamily="34" charset="0"/>
                <a:ea typeface="NSimSun" panose="02010609030101010101" pitchFamily="49" charset="-122"/>
              </a:rPr>
              <a:t>do imóvel na forma prevista neste Decreto: </a:t>
            </a:r>
            <a:endParaRPr lang="pt-BR" sz="2000" dirty="0">
              <a:solidFill>
                <a:srgbClr val="000000"/>
              </a:solidFill>
              <a:effectLst/>
              <a:latin typeface="Arial" panose="020B0604020202020204" pitchFamily="34" charset="0"/>
              <a:ea typeface="NSimSun" panose="02010609030101010101" pitchFamily="49" charset="-122"/>
            </a:endParaRPr>
          </a:p>
          <a:p>
            <a:pPr algn="just"/>
            <a:endParaRPr lang="pt-BR" sz="2000" dirty="0">
              <a:solidFill>
                <a:srgbClr val="000000"/>
              </a:solidFill>
              <a:latin typeface="Arial" panose="020B0604020202020204" pitchFamily="34" charset="0"/>
              <a:ea typeface="NSimSun" panose="02010609030101010101" pitchFamily="49" charset="-122"/>
            </a:endParaRPr>
          </a:p>
          <a:p>
            <a:pPr algn="just">
              <a:lnSpc>
                <a:spcPct val="115000"/>
              </a:lnSpc>
              <a:spcAft>
                <a:spcPts val="700"/>
              </a:spcAft>
            </a:pPr>
            <a:r>
              <a:rPr lang="pt-BR" sz="1800" kern="150" dirty="0">
                <a:solidFill>
                  <a:srgbClr val="000000"/>
                </a:solidFill>
                <a:effectLst/>
                <a:latin typeface="Arial" panose="020B0604020202020204" pitchFamily="34" charset="0"/>
                <a:ea typeface="NSimSun" panose="02010609030101010101" pitchFamily="49" charset="-122"/>
                <a:cs typeface="Arial" panose="020B0604020202020204" pitchFamily="34" charset="0"/>
              </a:rPr>
              <a:t>I - desmembramento, parcelamento ou remembramento; </a:t>
            </a:r>
            <a:r>
              <a:rPr lang="pt-BR" sz="1800" kern="150" dirty="0">
                <a:solidFill>
                  <a:srgbClr val="000000"/>
                </a:solidFill>
                <a:effectLst/>
                <a:latin typeface="Liberation Serif"/>
                <a:ea typeface="NSimSun" panose="02010609030101010101" pitchFamily="49" charset="-122"/>
                <a:cs typeface="Arial" panose="020B0604020202020204" pitchFamily="34" charset="0"/>
              </a:rPr>
              <a:t>       </a:t>
            </a:r>
          </a:p>
          <a:p>
            <a:pPr algn="just">
              <a:lnSpc>
                <a:spcPct val="115000"/>
              </a:lnSpc>
              <a:spcAft>
                <a:spcPts val="700"/>
              </a:spcAft>
            </a:pPr>
            <a:r>
              <a:rPr lang="pt-BR" sz="1800" kern="150" dirty="0">
                <a:solidFill>
                  <a:srgbClr val="000000"/>
                </a:solidFill>
                <a:effectLst/>
                <a:latin typeface="Liberation Serif"/>
                <a:ea typeface="NSimSun" panose="02010609030101010101" pitchFamily="49" charset="-122"/>
                <a:cs typeface="Arial" panose="020B0604020202020204" pitchFamily="34" charset="0"/>
              </a:rPr>
              <a:t> </a:t>
            </a:r>
            <a:r>
              <a:rPr lang="pt-BR" sz="1800" kern="150" dirty="0">
                <a:solidFill>
                  <a:srgbClr val="000000"/>
                </a:solidFill>
                <a:effectLst/>
                <a:latin typeface="Arial" panose="020B0604020202020204" pitchFamily="34" charset="0"/>
                <a:ea typeface="NSimSun" panose="02010609030101010101" pitchFamily="49" charset="-122"/>
                <a:cs typeface="Arial" panose="020B0604020202020204" pitchFamily="34" charset="0"/>
              </a:rPr>
              <a:t>II - transferência de área total;</a:t>
            </a:r>
          </a:p>
          <a:p>
            <a:pPr algn="just">
              <a:lnSpc>
                <a:spcPct val="115000"/>
              </a:lnSpc>
              <a:spcAft>
                <a:spcPts val="700"/>
              </a:spcAft>
            </a:pPr>
            <a:r>
              <a:rPr lang="pt-BR" sz="1800" dirty="0">
                <a:solidFill>
                  <a:srgbClr val="000000"/>
                </a:solidFill>
                <a:effectLst/>
                <a:latin typeface="Arial" panose="020B0604020202020204" pitchFamily="34" charset="0"/>
                <a:ea typeface="NSimSun" panose="02010609030101010101" pitchFamily="49" charset="-122"/>
              </a:rPr>
              <a:t>III - criação ou alteração da descrição do imóvel, resultante de qualquer procedimento judicial ou administrativo.</a:t>
            </a:r>
            <a:endParaRPr lang="pt-BR" sz="2000" dirty="0"/>
          </a:p>
        </p:txBody>
      </p:sp>
    </p:spTree>
    <p:extLst>
      <p:ext uri="{BB962C8B-B14F-4D97-AF65-F5344CB8AC3E}">
        <p14:creationId xmlns:p14="http://schemas.microsoft.com/office/powerpoint/2010/main" val="52780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CustomShape 1"/>
          <p:cNvSpPr/>
          <p:nvPr/>
        </p:nvSpPr>
        <p:spPr>
          <a:xfrm>
            <a:off x="1627200" y="33948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trike="noStrike" spc="-1" dirty="0">
                <a:latin typeface="Arial"/>
              </a:rPr>
              <a:t>NÃO EXIGÊNCIA DE CERTIFICAÇÃO</a:t>
            </a:r>
          </a:p>
        </p:txBody>
      </p:sp>
      <p:sp>
        <p:nvSpPr>
          <p:cNvPr id="11" name="CaixaDeTexto 10">
            <a:extLst>
              <a:ext uri="{FF2B5EF4-FFF2-40B4-BE49-F238E27FC236}">
                <a16:creationId xmlns:a16="http://schemas.microsoft.com/office/drawing/2014/main" id="{85AB3AFD-B4E2-431B-A69C-A52F6E469ED4}"/>
              </a:ext>
            </a:extLst>
          </p:cNvPr>
          <p:cNvSpPr txBox="1"/>
          <p:nvPr/>
        </p:nvSpPr>
        <p:spPr>
          <a:xfrm>
            <a:off x="1627200" y="1646764"/>
            <a:ext cx="9916160" cy="4524315"/>
          </a:xfrm>
          <a:prstGeom prst="rect">
            <a:avLst/>
          </a:prstGeom>
          <a:noFill/>
        </p:spPr>
        <p:txBody>
          <a:bodyPr wrap="square">
            <a:spAutoFit/>
          </a:bodyPr>
          <a:lstStyle/>
          <a:p>
            <a:pPr algn="just"/>
            <a:r>
              <a:rPr lang="pt-BR" dirty="0"/>
              <a:t>CNGCEMT </a:t>
            </a:r>
          </a:p>
          <a:p>
            <a:pPr algn="just"/>
            <a:r>
              <a:rPr lang="pt-BR" i="1" dirty="0"/>
              <a:t>“Art. 1.093. A apresentação da certificação será dispensada para a prática dos seguintes atos perante o registro de imóveis, independentemente do tamanho do imóvel</a:t>
            </a:r>
            <a:r>
              <a:rPr lang="pt-BR" i="1" u="sng" dirty="0"/>
              <a:t>, desde que não importem divisão ou alteração da localização do imóvel</a:t>
            </a:r>
            <a:r>
              <a:rPr lang="pt-BR" i="1" dirty="0"/>
              <a:t>: </a:t>
            </a:r>
          </a:p>
          <a:p>
            <a:pPr algn="just"/>
            <a:r>
              <a:rPr lang="pt-BR" i="1" dirty="0"/>
              <a:t>I - sucessão causa mortis; </a:t>
            </a:r>
          </a:p>
          <a:p>
            <a:pPr algn="just"/>
            <a:r>
              <a:rPr lang="pt-BR" i="1" dirty="0"/>
              <a:t>II - partilha de bens decorrente de separação e divórcio;</a:t>
            </a:r>
          </a:p>
          <a:p>
            <a:pPr algn="just"/>
            <a:r>
              <a:rPr lang="pt-BR" i="1" dirty="0"/>
              <a:t> III - transferências judiciais (desapropriação, adjudicação e arrematação decorrente de execução, usucapião judicial);</a:t>
            </a:r>
          </a:p>
          <a:p>
            <a:pPr algn="just"/>
            <a:r>
              <a:rPr lang="pt-BR" i="1" dirty="0"/>
              <a:t> IV - constituição de hipoteca e alienação fiduciária em garantia, e a consolidação da propriedade dela decorrente;</a:t>
            </a:r>
          </a:p>
          <a:p>
            <a:pPr algn="just"/>
            <a:r>
              <a:rPr lang="pt-BR" i="1" dirty="0"/>
              <a:t> V - registro de títulos oriundos de execução judicial e extrajudicial; </a:t>
            </a:r>
          </a:p>
          <a:p>
            <a:pPr algn="just"/>
            <a:r>
              <a:rPr lang="pt-BR" i="1" dirty="0"/>
              <a:t>VI - averbação de leilão negativo, no caso da ineficácia da execução extrajudicial no procedimento de consolidação da propriedade fiduciária; </a:t>
            </a:r>
          </a:p>
          <a:p>
            <a:pPr algn="just"/>
            <a:r>
              <a:rPr lang="pt-BR" i="1" dirty="0"/>
              <a:t>VII - apuração de área remanescente de imóveis parcialmente alienados;</a:t>
            </a:r>
          </a:p>
          <a:p>
            <a:pPr algn="just"/>
            <a:r>
              <a:rPr lang="pt-BR" i="1" dirty="0"/>
              <a:t>VIII - atos requeridos pelo Estado, tal como abertura e identificação de estrada ou logradouro público”</a:t>
            </a:r>
          </a:p>
        </p:txBody>
      </p:sp>
    </p:spTree>
    <p:extLst>
      <p:ext uri="{BB962C8B-B14F-4D97-AF65-F5344CB8AC3E}">
        <p14:creationId xmlns:p14="http://schemas.microsoft.com/office/powerpoint/2010/main" val="2867223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CustomShape 1"/>
          <p:cNvSpPr/>
          <p:nvPr/>
        </p:nvSpPr>
        <p:spPr>
          <a:xfrm>
            <a:off x="1627200" y="33948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trike="noStrike" spc="-1" dirty="0">
                <a:latin typeface="Arial"/>
              </a:rPr>
              <a:t>ABERTURA DE NOVA MATRÍCULA</a:t>
            </a:r>
          </a:p>
        </p:txBody>
      </p:sp>
      <p:sp>
        <p:nvSpPr>
          <p:cNvPr id="4" name="CaixaDeTexto 3">
            <a:extLst>
              <a:ext uri="{FF2B5EF4-FFF2-40B4-BE49-F238E27FC236}">
                <a16:creationId xmlns:a16="http://schemas.microsoft.com/office/drawing/2014/main" id="{6F55BA1B-A9E1-4A0F-A419-A08EA6A74A9D}"/>
              </a:ext>
            </a:extLst>
          </p:cNvPr>
          <p:cNvSpPr txBox="1"/>
          <p:nvPr/>
        </p:nvSpPr>
        <p:spPr>
          <a:xfrm>
            <a:off x="1351280" y="1690062"/>
            <a:ext cx="9987280" cy="3170099"/>
          </a:xfrm>
          <a:prstGeom prst="rect">
            <a:avLst/>
          </a:prstGeom>
          <a:noFill/>
        </p:spPr>
        <p:txBody>
          <a:bodyPr wrap="square">
            <a:spAutoFit/>
          </a:bodyPr>
          <a:lstStyle/>
          <a:p>
            <a:pPr algn="just"/>
            <a:r>
              <a:rPr lang="pt-BR" sz="2000" dirty="0">
                <a:solidFill>
                  <a:srgbClr val="000000"/>
                </a:solidFill>
                <a:effectLst/>
                <a:latin typeface="+mj-lt"/>
                <a:ea typeface="NSimSun" panose="02010609030101010101" pitchFamily="49" charset="-122"/>
                <a:cs typeface="Arial" panose="020B0604020202020204" pitchFamily="34" charset="0"/>
              </a:rPr>
              <a:t>  </a:t>
            </a:r>
            <a:r>
              <a:rPr lang="pt-BR" sz="2000" i="1" dirty="0">
                <a:solidFill>
                  <a:srgbClr val="000000"/>
                </a:solidFill>
                <a:effectLst/>
                <a:latin typeface="+mj-lt"/>
                <a:ea typeface="NSimSun" panose="02010609030101010101" pitchFamily="49" charset="-122"/>
                <a:cs typeface="Arial" panose="020B0604020202020204" pitchFamily="34" charset="0"/>
              </a:rPr>
              <a:t>Decreto nº 4.449/2002</a:t>
            </a:r>
          </a:p>
          <a:p>
            <a:pPr algn="just"/>
            <a:r>
              <a:rPr lang="pt-BR" sz="2000" i="1" dirty="0">
                <a:solidFill>
                  <a:srgbClr val="000000"/>
                </a:solidFill>
                <a:latin typeface="+mj-lt"/>
                <a:ea typeface="NSimSun" panose="02010609030101010101" pitchFamily="49" charset="-122"/>
                <a:cs typeface="Arial" panose="020B0604020202020204" pitchFamily="34" charset="0"/>
              </a:rPr>
              <a:t>Art. 9º</a:t>
            </a:r>
          </a:p>
          <a:p>
            <a:pPr algn="just"/>
            <a:r>
              <a:rPr lang="pt-BR" sz="2000" i="1" dirty="0">
                <a:solidFill>
                  <a:srgbClr val="000000"/>
                </a:solidFill>
                <a:latin typeface="+mj-lt"/>
                <a:ea typeface="NSimSun" panose="02010609030101010101" pitchFamily="49" charset="-122"/>
                <a:cs typeface="Arial" panose="020B0604020202020204" pitchFamily="34" charset="0"/>
              </a:rPr>
              <a:t>(...)</a:t>
            </a:r>
          </a:p>
          <a:p>
            <a:pPr algn="just"/>
            <a:r>
              <a:rPr lang="pt-BR" sz="2000" i="1" dirty="0">
                <a:solidFill>
                  <a:srgbClr val="000000"/>
                </a:solidFill>
                <a:effectLst/>
                <a:latin typeface="+mj-lt"/>
                <a:ea typeface="NSimSun" panose="02010609030101010101" pitchFamily="49" charset="-122"/>
              </a:rPr>
              <a:t>§ 5</a:t>
            </a:r>
            <a:r>
              <a:rPr lang="pt-BR" sz="2000" i="1" u="sng" dirty="0">
                <a:solidFill>
                  <a:srgbClr val="000000"/>
                </a:solidFill>
                <a:effectLst/>
                <a:latin typeface="+mj-lt"/>
                <a:ea typeface="NSimSun" panose="02010609030101010101" pitchFamily="49" charset="-122"/>
              </a:rPr>
              <a:t>o</a:t>
            </a:r>
            <a:r>
              <a:rPr lang="pt-BR" sz="2000" i="1" dirty="0">
                <a:solidFill>
                  <a:srgbClr val="000000"/>
                </a:solidFill>
                <a:effectLst/>
                <a:latin typeface="+mj-lt"/>
                <a:ea typeface="NSimSun" panose="02010609030101010101" pitchFamily="49" charset="-122"/>
              </a:rPr>
              <a:t>  o memorial descritivo, que de qualquer modo possa </a:t>
            </a:r>
            <a:r>
              <a:rPr lang="pt-BR" sz="2000" b="1" i="1" u="sng" dirty="0">
                <a:solidFill>
                  <a:srgbClr val="FF0000"/>
                </a:solidFill>
                <a:effectLst/>
                <a:latin typeface="+mj-lt"/>
                <a:ea typeface="NSimSun" panose="02010609030101010101" pitchFamily="49" charset="-122"/>
              </a:rPr>
              <a:t>ALTERAR O REGISTRO, RESULTARÁ NUMA NOVA MATRÍCULA COM ENCERRAMENTO DA MATRÍCULA ANTERIOR </a:t>
            </a:r>
            <a:r>
              <a:rPr lang="pt-BR" sz="2000" i="1" dirty="0">
                <a:solidFill>
                  <a:srgbClr val="000000"/>
                </a:solidFill>
                <a:effectLst/>
                <a:latin typeface="+mj-lt"/>
                <a:ea typeface="NSimSun" panose="02010609030101010101" pitchFamily="49" charset="-122"/>
              </a:rPr>
              <a:t>no serviço de registro de imóveis competente, mediante requerimento do interessado, contendo declaração firmada sob pena de responsabilidade civil e criminal, com firma reconhecida, de que foram respeitados os direitos dos confrontantes, acompanhado da certificação prevista no § 1</a:t>
            </a:r>
            <a:r>
              <a:rPr lang="pt-BR" sz="2000" i="1" u="sng" dirty="0">
                <a:solidFill>
                  <a:srgbClr val="000000"/>
                </a:solidFill>
                <a:effectLst/>
                <a:latin typeface="+mj-lt"/>
                <a:ea typeface="NSimSun" panose="02010609030101010101" pitchFamily="49" charset="-122"/>
              </a:rPr>
              <a:t>o</a:t>
            </a:r>
            <a:r>
              <a:rPr lang="pt-BR" sz="2000" i="1" dirty="0">
                <a:solidFill>
                  <a:srgbClr val="000000"/>
                </a:solidFill>
                <a:effectLst/>
                <a:latin typeface="+mj-lt"/>
                <a:ea typeface="NSimSun" panose="02010609030101010101" pitchFamily="49" charset="-122"/>
              </a:rPr>
              <a:t> deste artigo, do </a:t>
            </a:r>
            <a:r>
              <a:rPr lang="pt-BR" sz="2000" i="1" dirty="0" err="1">
                <a:solidFill>
                  <a:srgbClr val="000000"/>
                </a:solidFill>
                <a:effectLst/>
                <a:latin typeface="+mj-lt"/>
                <a:ea typeface="NSimSun" panose="02010609030101010101" pitchFamily="49" charset="-122"/>
              </a:rPr>
              <a:t>ccir</a:t>
            </a:r>
            <a:r>
              <a:rPr lang="pt-BR" sz="2000" i="1" dirty="0">
                <a:solidFill>
                  <a:srgbClr val="000000"/>
                </a:solidFill>
                <a:effectLst/>
                <a:latin typeface="+mj-lt"/>
                <a:ea typeface="NSimSun" panose="02010609030101010101" pitchFamily="49" charset="-122"/>
              </a:rPr>
              <a:t> e da prova de quitação do </a:t>
            </a:r>
            <a:r>
              <a:rPr lang="pt-BR" sz="2000" i="1" dirty="0" err="1">
                <a:solidFill>
                  <a:srgbClr val="000000"/>
                </a:solidFill>
                <a:effectLst/>
                <a:latin typeface="+mj-lt"/>
                <a:ea typeface="NSimSun" panose="02010609030101010101" pitchFamily="49" charset="-122"/>
              </a:rPr>
              <a:t>itr</a:t>
            </a:r>
            <a:r>
              <a:rPr lang="pt-BR" sz="2000" i="1" dirty="0">
                <a:solidFill>
                  <a:srgbClr val="000000"/>
                </a:solidFill>
                <a:effectLst/>
                <a:latin typeface="+mj-lt"/>
                <a:ea typeface="NSimSun" panose="02010609030101010101" pitchFamily="49" charset="-122"/>
              </a:rPr>
              <a:t> dos últimos cinco exercícios, quando for o caso</a:t>
            </a:r>
            <a:r>
              <a:rPr lang="pt-BR" sz="2000" dirty="0">
                <a:solidFill>
                  <a:srgbClr val="000000"/>
                </a:solidFill>
                <a:effectLst/>
                <a:latin typeface="+mj-lt"/>
                <a:ea typeface="NSimSun" panose="02010609030101010101" pitchFamily="49" charset="-122"/>
              </a:rPr>
              <a:t>. </a:t>
            </a:r>
            <a:endParaRPr lang="pt-BR" sz="2000" dirty="0">
              <a:latin typeface="+mj-lt"/>
            </a:endParaRPr>
          </a:p>
        </p:txBody>
      </p:sp>
      <p:sp>
        <p:nvSpPr>
          <p:cNvPr id="5" name="CaixaDeTexto 4">
            <a:extLst>
              <a:ext uri="{FF2B5EF4-FFF2-40B4-BE49-F238E27FC236}">
                <a16:creationId xmlns:a16="http://schemas.microsoft.com/office/drawing/2014/main" id="{455F2E5A-E9B5-4209-8868-44E207C7B86D}"/>
              </a:ext>
            </a:extLst>
          </p:cNvPr>
          <p:cNvSpPr txBox="1"/>
          <p:nvPr/>
        </p:nvSpPr>
        <p:spPr>
          <a:xfrm>
            <a:off x="1351280" y="5253878"/>
            <a:ext cx="9987280" cy="968278"/>
          </a:xfrm>
          <a:prstGeom prst="rect">
            <a:avLst/>
          </a:prstGeom>
          <a:noFill/>
        </p:spPr>
        <p:txBody>
          <a:bodyPr wrap="square">
            <a:spAutoFit/>
          </a:bodyPr>
          <a:lstStyle/>
          <a:p>
            <a:pPr algn="just">
              <a:lnSpc>
                <a:spcPct val="107000"/>
              </a:lnSpc>
              <a:spcAft>
                <a:spcPts val="800"/>
              </a:spcAft>
            </a:pP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Obs</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 A precisão da medição georreferenciada aponta existência de acidentes geográficos naturais e/ou artificiais no imóvel. Esses acidentes provocam a cisão do imóvel, donde serão abertas quantas matrículas forem necessárias.</a:t>
            </a:r>
          </a:p>
        </p:txBody>
      </p:sp>
    </p:spTree>
    <p:extLst>
      <p:ext uri="{BB962C8B-B14F-4D97-AF65-F5344CB8AC3E}">
        <p14:creationId xmlns:p14="http://schemas.microsoft.com/office/powerpoint/2010/main" val="3805274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CustomShape 1"/>
          <p:cNvSpPr/>
          <p:nvPr/>
        </p:nvSpPr>
        <p:spPr>
          <a:xfrm>
            <a:off x="1333440" y="273600"/>
            <a:ext cx="10247760" cy="1144080"/>
          </a:xfrm>
          <a:prstGeom prst="rect">
            <a:avLst/>
          </a:prstGeom>
          <a:solidFill>
            <a:srgbClr val="C5E9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PROCEDIMENTO RETIFICAÇÃO</a:t>
            </a:r>
            <a:endParaRPr lang="pt-BR" sz="4000" b="0" strike="noStrike" spc="-1" dirty="0">
              <a:latin typeface="Arial"/>
            </a:endParaRPr>
          </a:p>
        </p:txBody>
      </p:sp>
      <p:sp>
        <p:nvSpPr>
          <p:cNvPr id="6" name="CaixaDeTexto 5">
            <a:extLst>
              <a:ext uri="{FF2B5EF4-FFF2-40B4-BE49-F238E27FC236}">
                <a16:creationId xmlns:a16="http://schemas.microsoft.com/office/drawing/2014/main" id="{500E74BC-E4BC-4A3D-A1A2-F77E20DE953C}"/>
              </a:ext>
            </a:extLst>
          </p:cNvPr>
          <p:cNvSpPr txBox="1"/>
          <p:nvPr/>
        </p:nvSpPr>
        <p:spPr>
          <a:xfrm>
            <a:off x="1412240" y="1808480"/>
            <a:ext cx="10017760" cy="5078313"/>
          </a:xfrm>
          <a:prstGeom prst="rect">
            <a:avLst/>
          </a:prstGeom>
          <a:noFill/>
        </p:spPr>
        <p:txBody>
          <a:bodyPr wrap="square">
            <a:spAutoFit/>
          </a:bodyPr>
          <a:lstStyle/>
          <a:p>
            <a:pPr algn="just"/>
            <a:r>
              <a:rPr lang="pt-BR" b="1" u="sng" dirty="0">
                <a:solidFill>
                  <a:srgbClr val="000080"/>
                </a:solidFill>
                <a:latin typeface="Arial" panose="020B0604020202020204" pitchFamily="34" charset="0"/>
              </a:rPr>
              <a:t>CPC - LEI Nº 13.105, DE 16 DE MARÇO DE 2015 </a:t>
            </a:r>
            <a:r>
              <a:rPr lang="pt-BR" b="1" dirty="0">
                <a:solidFill>
                  <a:srgbClr val="000080"/>
                </a:solidFill>
                <a:latin typeface="Arial" panose="020B0604020202020204" pitchFamily="34" charset="0"/>
              </a:rPr>
              <a:t>http://www4.planalto.gov.br/legislacao/ </a:t>
            </a:r>
          </a:p>
          <a:p>
            <a:pPr algn="just"/>
            <a:endParaRPr lang="pt-BR" b="1" dirty="0">
              <a:solidFill>
                <a:srgbClr val="000080"/>
              </a:solidFill>
              <a:latin typeface="Arial" panose="020B0604020202020204" pitchFamily="34" charset="0"/>
            </a:endParaRPr>
          </a:p>
          <a:p>
            <a:pPr marL="285750" indent="-285750" algn="just">
              <a:buFont typeface="Arial" panose="020B0604020202020204" pitchFamily="34" charset="0"/>
              <a:buChar char="•"/>
            </a:pPr>
            <a:r>
              <a:rPr lang="pt-BR" b="1" dirty="0">
                <a:solidFill>
                  <a:srgbClr val="000080"/>
                </a:solidFill>
                <a:latin typeface="Arial" panose="020B0604020202020204" pitchFamily="34" charset="0"/>
              </a:rPr>
              <a:t>AÇÃO JUDICIAL DE RETIFICAÇÃO DE REGISTRO </a:t>
            </a:r>
            <a:r>
              <a:rPr lang="pt-BR" dirty="0">
                <a:solidFill>
                  <a:srgbClr val="000080"/>
                </a:solidFill>
                <a:latin typeface="Arial" panose="020B0604020202020204" pitchFamily="34" charset="0"/>
              </a:rPr>
              <a:t>– utilização não foi excluída, Não sendo </a:t>
            </a:r>
            <a:r>
              <a:rPr lang="pt-BR" dirty="0" err="1">
                <a:solidFill>
                  <a:srgbClr val="000080"/>
                </a:solidFill>
                <a:latin typeface="Arial" panose="020B0604020202020204" pitchFamily="34" charset="0"/>
              </a:rPr>
              <a:t>pressposto</a:t>
            </a:r>
            <a:r>
              <a:rPr lang="pt-BR" dirty="0">
                <a:solidFill>
                  <a:srgbClr val="000080"/>
                </a:solidFill>
                <a:latin typeface="Arial" panose="020B0604020202020204" pitchFamily="34" charset="0"/>
              </a:rPr>
              <a:t> para seu ajuizamento a ´</a:t>
            </a:r>
            <a:r>
              <a:rPr lang="pt-BR" dirty="0" err="1">
                <a:solidFill>
                  <a:srgbClr val="000080"/>
                </a:solidFill>
                <a:latin typeface="Arial" panose="020B0604020202020204" pitchFamily="34" charset="0"/>
              </a:rPr>
              <a:t>révia</a:t>
            </a:r>
            <a:r>
              <a:rPr lang="pt-BR" dirty="0">
                <a:solidFill>
                  <a:srgbClr val="000080"/>
                </a:solidFill>
                <a:latin typeface="Arial" panose="020B0604020202020204" pitchFamily="34" charset="0"/>
              </a:rPr>
              <a:t> qualificação em procedimento administrativo de retificação realizada no foro  extrajudicial.</a:t>
            </a:r>
          </a:p>
          <a:p>
            <a:pPr algn="just"/>
            <a:endParaRPr lang="pt-BR" dirty="0">
              <a:solidFill>
                <a:srgbClr val="000080"/>
              </a:solidFill>
              <a:latin typeface="Arial" panose="020B0604020202020204" pitchFamily="34" charset="0"/>
            </a:endParaRPr>
          </a:p>
          <a:p>
            <a:pPr algn="just"/>
            <a:r>
              <a:rPr lang="pt-BR" dirty="0">
                <a:solidFill>
                  <a:srgbClr val="000080"/>
                </a:solidFill>
                <a:latin typeface="Arial" panose="020B0604020202020204" pitchFamily="34" charset="0"/>
              </a:rPr>
              <a:t>“Art.212</a:t>
            </a:r>
          </a:p>
          <a:p>
            <a:pPr algn="just"/>
            <a:r>
              <a:rPr lang="pt-BR" dirty="0">
                <a:solidFill>
                  <a:srgbClr val="000080"/>
                </a:solidFill>
                <a:latin typeface="Arial" panose="020B0604020202020204" pitchFamily="34" charset="0"/>
              </a:rPr>
              <a:t>(...)</a:t>
            </a:r>
          </a:p>
          <a:p>
            <a:pPr algn="just"/>
            <a:r>
              <a:rPr lang="pt-BR" sz="1800" b="1" kern="150" dirty="0">
                <a:solidFill>
                  <a:srgbClr val="C9211E"/>
                </a:solidFill>
                <a:effectLst/>
                <a:latin typeface="Arial" panose="020B0604020202020204" pitchFamily="34" charset="0"/>
                <a:ea typeface="NSimSun" panose="02010609030101010101" pitchFamily="49" charset="-122"/>
                <a:cs typeface="Arial" panose="020B0604020202020204" pitchFamily="34" charset="0"/>
              </a:rPr>
              <a:t>Parágrafo único. A opção pelo procedimento administrativo previsto no art. 213 não exclui a prestação jurisdicional, a requerimento da parte prejudicada.</a:t>
            </a:r>
            <a:endParaRPr lang="pt-BR" sz="1800" kern="150" dirty="0">
              <a:effectLst/>
              <a:latin typeface="Liberation Serif"/>
              <a:ea typeface="NSimSun" panose="02010609030101010101" pitchFamily="49" charset="-122"/>
              <a:cs typeface="Arial" panose="020B0604020202020204" pitchFamily="34" charset="0"/>
            </a:endParaRPr>
          </a:p>
          <a:p>
            <a:pPr algn="just"/>
            <a:endParaRPr lang="pt-BR" b="1" dirty="0">
              <a:solidFill>
                <a:srgbClr val="000080"/>
              </a:solidFill>
              <a:latin typeface="Arial" panose="020B0604020202020204" pitchFamily="34" charset="0"/>
            </a:endParaRPr>
          </a:p>
          <a:p>
            <a:pPr algn="just"/>
            <a:r>
              <a:rPr lang="pt-BR" b="1" u="sng" dirty="0">
                <a:solidFill>
                  <a:srgbClr val="000080"/>
                </a:solidFill>
                <a:latin typeface="Arial" panose="020B0604020202020204" pitchFamily="34" charset="0"/>
              </a:rPr>
              <a:t>DESJUDICIALIZAÇÃO</a:t>
            </a:r>
          </a:p>
          <a:p>
            <a:pPr algn="just"/>
            <a:endParaRPr lang="pt-BR" b="1" dirty="0">
              <a:solidFill>
                <a:srgbClr val="000080"/>
              </a:solidFill>
              <a:latin typeface="Arial" panose="020B0604020202020204" pitchFamily="34" charset="0"/>
            </a:endParaRPr>
          </a:p>
          <a:p>
            <a:pPr algn="just"/>
            <a:r>
              <a:rPr lang="pt-BR" b="1" dirty="0">
                <a:solidFill>
                  <a:srgbClr val="000080"/>
                </a:solidFill>
                <a:latin typeface="Arial" panose="020B0604020202020204" pitchFamily="34" charset="0"/>
              </a:rPr>
              <a:t>* Lei 10.931/2004 – “</a:t>
            </a:r>
            <a:r>
              <a:rPr lang="pt-BR" sz="1800" b="1" kern="150" dirty="0">
                <a:solidFill>
                  <a:srgbClr val="C9211E"/>
                </a:solidFill>
                <a:effectLst/>
                <a:latin typeface="Arial" panose="020B0604020202020204" pitchFamily="34" charset="0"/>
                <a:ea typeface="NSimSun" panose="02010609030101010101" pitchFamily="49" charset="-122"/>
                <a:cs typeface="Arial" panose="020B0604020202020204" pitchFamily="34" charset="0"/>
              </a:rPr>
              <a:t>Art. 59. A </a:t>
            </a:r>
            <a:r>
              <a:rPr lang="pt-BR" sz="1800" b="1" u="none" strike="noStrike" kern="150" dirty="0">
                <a:solidFill>
                  <a:srgbClr val="000000"/>
                </a:solidFill>
                <a:effectLst/>
                <a:latin typeface="Arial" panose="020B0604020202020204" pitchFamily="34" charset="0"/>
                <a:ea typeface="NSimSun" panose="02010609030101010101" pitchFamily="49" charset="-122"/>
                <a:cs typeface="Arial" panose="020B0604020202020204" pitchFamily="34" charset="0"/>
                <a:hlinkClick r:id="rId2"/>
              </a:rPr>
              <a:t>Lei nº 6.015, de 31 de dezembro de 1973, </a:t>
            </a:r>
            <a:r>
              <a:rPr lang="pt-BR" sz="1800" b="1" kern="150" dirty="0">
                <a:solidFill>
                  <a:srgbClr val="C9211E"/>
                </a:solidFill>
                <a:effectLst/>
                <a:latin typeface="Arial" panose="020B0604020202020204" pitchFamily="34" charset="0"/>
                <a:ea typeface="NSimSun" panose="02010609030101010101" pitchFamily="49" charset="-122"/>
                <a:cs typeface="Arial" panose="020B0604020202020204" pitchFamily="34" charset="0"/>
              </a:rPr>
              <a:t>passa a vigorar com as seguintes alterações:</a:t>
            </a:r>
            <a:endParaRPr lang="pt-BR" b="1" dirty="0">
              <a:solidFill>
                <a:srgbClr val="000080"/>
              </a:solidFill>
              <a:latin typeface="Arial" panose="020B0604020202020204" pitchFamily="34" charset="0"/>
            </a:endParaRPr>
          </a:p>
          <a:p>
            <a:pPr marL="285750" indent="-285750" algn="just">
              <a:buFont typeface="Arial" panose="020B0604020202020204" pitchFamily="34" charset="0"/>
              <a:buChar char="•"/>
            </a:pPr>
            <a:endParaRPr lang="pt-BR" b="1" dirty="0">
              <a:solidFill>
                <a:srgbClr val="000080"/>
              </a:solidFill>
              <a:latin typeface="Arial" panose="020B0604020202020204" pitchFamily="34" charset="0"/>
            </a:endParaRPr>
          </a:p>
          <a:p>
            <a:pPr marL="285750" indent="-285750">
              <a:buFont typeface="Arial" panose="020B0604020202020204" pitchFamily="34" charset="0"/>
              <a:buChar char="•"/>
            </a:pPr>
            <a:endParaRPr lang="pt-BR" b="1" dirty="0">
              <a:solidFill>
                <a:srgbClr val="000080"/>
              </a:solidFill>
              <a:latin typeface="Arial" panose="020B0604020202020204" pitchFamily="34" charset="0"/>
            </a:endParaRPr>
          </a:p>
          <a:p>
            <a:pPr marL="285750" indent="-285750">
              <a:buFontTx/>
              <a:buChar char="-"/>
            </a:pPr>
            <a:endParaRPr lang="pt-BR" dirty="0"/>
          </a:p>
        </p:txBody>
      </p:sp>
    </p:spTree>
    <p:extLst>
      <p:ext uri="{BB962C8B-B14F-4D97-AF65-F5344CB8AC3E}">
        <p14:creationId xmlns:p14="http://schemas.microsoft.com/office/powerpoint/2010/main" val="253711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CustomShape 1"/>
          <p:cNvSpPr/>
          <p:nvPr/>
        </p:nvSpPr>
        <p:spPr>
          <a:xfrm>
            <a:off x="1554480" y="2041920"/>
            <a:ext cx="10057320" cy="277416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5400" strike="noStrike" dirty="0">
                <a:ln w="0"/>
                <a:effectLst>
                  <a:outerShdw blurRad="38100" dist="19050" dir="2700000" algn="tl" rotWithShape="0">
                    <a:schemeClr val="dk1">
                      <a:alpha val="40000"/>
                    </a:schemeClr>
                  </a:outerShdw>
                </a:effectLst>
                <a:latin typeface="Arial"/>
                <a:ea typeface="DejaVu Sans"/>
              </a:rPr>
              <a:t>CNGCEMT – CÓDIGO DE NORMAS</a:t>
            </a:r>
            <a:endParaRPr lang="pt-BR" sz="5400" strike="noStrike" dirty="0">
              <a:ln w="0"/>
              <a:effectLst>
                <a:outerShdw blurRad="38100" dist="19050" dir="2700000" algn="tl" rotWithShape="0">
                  <a:schemeClr val="dk1">
                    <a:alpha val="40000"/>
                  </a:schemeClr>
                </a:outerShdw>
              </a:effectLst>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CustomShape 1"/>
          <p:cNvSpPr/>
          <p:nvPr/>
        </p:nvSpPr>
        <p:spPr>
          <a:xfrm>
            <a:off x="1627200" y="33948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trike="noStrike" cap="all" spc="-1">
                <a:solidFill>
                  <a:srgbClr val="034793"/>
                </a:solidFill>
                <a:latin typeface="Arial"/>
                <a:ea typeface="DejaVu Sans"/>
              </a:rPr>
              <a:t>Cngce-mt EM VIGOR </a:t>
            </a:r>
            <a:endParaRPr lang="pt-BR" sz="4000" b="0" strike="noStrike" spc="-1">
              <a:latin typeface="Arial"/>
            </a:endParaRPr>
          </a:p>
        </p:txBody>
      </p:sp>
      <p:sp>
        <p:nvSpPr>
          <p:cNvPr id="1087" name="CustomShape 2"/>
          <p:cNvSpPr/>
          <p:nvPr/>
        </p:nvSpPr>
        <p:spPr>
          <a:xfrm>
            <a:off x="1627200" y="1689800"/>
            <a:ext cx="10129320" cy="425808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oAutofit/>
          </a:bodyPr>
          <a:lstStyle/>
          <a:p>
            <a:pPr algn="just">
              <a:lnSpc>
                <a:spcPct val="100000"/>
              </a:lnSpc>
            </a:pPr>
            <a:r>
              <a:rPr lang="pt-BR" sz="2200" b="1" strike="noStrike" spc="-1" dirty="0">
                <a:solidFill>
                  <a:srgbClr val="000000"/>
                </a:solidFill>
                <a:latin typeface="Arial"/>
                <a:ea typeface="DejaVu Sans"/>
              </a:rPr>
              <a:t>Seção XV </a:t>
            </a:r>
            <a:r>
              <a:rPr lang="pt-BR" sz="2200" b="0" strike="noStrike" spc="-1" dirty="0">
                <a:solidFill>
                  <a:srgbClr val="000000"/>
                </a:solidFill>
                <a:latin typeface="Arial"/>
                <a:ea typeface="DejaVu Sans"/>
              </a:rPr>
              <a:t>- Do georreferenciamento - Art. 1.083  </a:t>
            </a: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Subseção I - Da obrigatoriedade da certificação - Art. 1.088</a:t>
            </a: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Subseção II - Da dispensa de certificação - Art. 1.091</a:t>
            </a: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Subseção III - Dos procedimentos de averbação de georreferenciamento e registro de títulos definitivos de domínio emitidos pelo Poder Público estadual e/ou federal - Art. 1.101</a:t>
            </a:r>
            <a:endParaRPr lang="pt-BR" sz="2200" b="0" strike="noStrike" spc="-1" dirty="0">
              <a:latin typeface="Arial"/>
            </a:endParaRPr>
          </a:p>
          <a:p>
            <a:pPr algn="just">
              <a:lnSpc>
                <a:spcPct val="100000"/>
              </a:lnSpc>
            </a:pPr>
            <a:endParaRPr lang="pt-BR" sz="2200" b="0" strike="noStrike" spc="-1" dirty="0">
              <a:latin typeface="Arial"/>
            </a:endParaRPr>
          </a:p>
          <a:p>
            <a:pPr algn="just">
              <a:lnSpc>
                <a:spcPct val="100000"/>
              </a:lnSpc>
            </a:pPr>
            <a:r>
              <a:rPr lang="pt-BR" sz="2200" b="1" u="sng" strike="noStrike" spc="-1" dirty="0">
                <a:solidFill>
                  <a:srgbClr val="000000"/>
                </a:solidFill>
                <a:latin typeface="Arial"/>
                <a:ea typeface="DejaVu Sans"/>
              </a:rPr>
              <a:t>Subseção IV - Da averbação do georreferenciamento em matrícula de título deslocado e/ou sobreposto - Art. 1.133</a:t>
            </a:r>
            <a:endParaRPr lang="pt-BR" sz="2200" b="0" u="sng" strike="noStrike" spc="-1" dirty="0">
              <a:latin typeface="Arial"/>
            </a:endParaRPr>
          </a:p>
          <a:p>
            <a:pPr algn="just">
              <a:lnSpc>
                <a:spcPct val="100000"/>
              </a:lnSpc>
            </a:pPr>
            <a:endParaRPr lang="pt-BR" sz="2200" b="0" strike="noStrike" spc="-1" dirty="0">
              <a:latin typeface="Arial"/>
            </a:endParaRPr>
          </a:p>
          <a:p>
            <a:pPr>
              <a:lnSpc>
                <a:spcPct val="100000"/>
              </a:lnSpc>
              <a:spcBef>
                <a:spcPts val="1001"/>
              </a:spcBef>
            </a:pPr>
            <a:endParaRPr lang="pt-BR" sz="2200" b="0" strike="noStrike" spc="-1" dirty="0">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CustomShape 1"/>
          <p:cNvSpPr/>
          <p:nvPr/>
        </p:nvSpPr>
        <p:spPr>
          <a:xfrm>
            <a:off x="1333440" y="273600"/>
            <a:ext cx="10247760" cy="1144080"/>
          </a:xfrm>
          <a:prstGeom prst="rect">
            <a:avLst/>
          </a:prstGeom>
          <a:solidFill>
            <a:srgbClr val="C5E9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a:solidFill>
                  <a:srgbClr val="000000"/>
                </a:solidFill>
                <a:latin typeface="Arial"/>
                <a:ea typeface="DejaVu Sans"/>
              </a:rPr>
              <a:t>GEO - DOCUMENTOS INICIAIS</a:t>
            </a:r>
            <a:endParaRPr lang="pt-BR" sz="4000" b="0" strike="noStrike" spc="-1">
              <a:latin typeface="Arial"/>
            </a:endParaRPr>
          </a:p>
        </p:txBody>
      </p:sp>
      <p:sp>
        <p:nvSpPr>
          <p:cNvPr id="1089" name="CustomShape 2"/>
          <p:cNvSpPr/>
          <p:nvPr/>
        </p:nvSpPr>
        <p:spPr>
          <a:xfrm>
            <a:off x="1333440" y="1642680"/>
            <a:ext cx="5127480" cy="452880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94000"/>
          </a:bodyPr>
          <a:lstStyle/>
          <a:p>
            <a:pPr>
              <a:lnSpc>
                <a:spcPct val="90000"/>
              </a:lnSpc>
              <a:spcBef>
                <a:spcPts val="1001"/>
              </a:spcBef>
            </a:pPr>
            <a:endParaRPr lang="pt-BR" sz="1800" b="0" strike="noStrike" spc="-1">
              <a:latin typeface="Arial"/>
            </a:endParaRPr>
          </a:p>
          <a:p>
            <a:pPr marL="228600" indent="-227880">
              <a:lnSpc>
                <a:spcPct val="90000"/>
              </a:lnSpc>
              <a:spcBef>
                <a:spcPts val="1001"/>
              </a:spcBef>
              <a:buClr>
                <a:srgbClr val="000000"/>
              </a:buClr>
              <a:buFont typeface="Arial"/>
              <a:buChar char="-"/>
            </a:pPr>
            <a:r>
              <a:rPr lang="pt-BR" sz="3000" b="0" strike="noStrike" spc="-1">
                <a:solidFill>
                  <a:srgbClr val="000000"/>
                </a:solidFill>
                <a:latin typeface="Arial"/>
                <a:ea typeface="DejaVu Sans"/>
              </a:rPr>
              <a:t> ANOREG-MT + TJMT + APROSOJA</a:t>
            </a:r>
            <a:endParaRPr lang="pt-BR" sz="3000" b="0" strike="noStrike" spc="-1">
              <a:latin typeface="Arial"/>
            </a:endParaRPr>
          </a:p>
          <a:p>
            <a:pPr>
              <a:lnSpc>
                <a:spcPct val="90000"/>
              </a:lnSpc>
              <a:spcBef>
                <a:spcPts val="1001"/>
              </a:spcBef>
            </a:pPr>
            <a:endParaRPr lang="pt-BR" sz="3000" b="0" strike="noStrike" spc="-1">
              <a:latin typeface="Arial"/>
            </a:endParaRPr>
          </a:p>
          <a:p>
            <a:pPr>
              <a:lnSpc>
                <a:spcPct val="90000"/>
              </a:lnSpc>
              <a:spcBef>
                <a:spcPts val="1001"/>
              </a:spcBef>
              <a:tabLst>
                <a:tab pos="0" algn="l"/>
              </a:tabLst>
            </a:pPr>
            <a:r>
              <a:rPr lang="pt-BR" sz="3000" b="0" strike="noStrike" spc="-1">
                <a:solidFill>
                  <a:srgbClr val="000000"/>
                </a:solidFill>
                <a:latin typeface="Arial"/>
                <a:ea typeface="DejaVu Sans"/>
              </a:rPr>
              <a:t>– TERMO DE MEDIAÇÃO</a:t>
            </a:r>
            <a:endParaRPr lang="pt-BR" sz="3000" b="0" strike="noStrike" spc="-1">
              <a:latin typeface="Arial"/>
            </a:endParaRPr>
          </a:p>
          <a:p>
            <a:pPr>
              <a:lnSpc>
                <a:spcPct val="90000"/>
              </a:lnSpc>
              <a:spcBef>
                <a:spcPts val="1001"/>
              </a:spcBef>
              <a:tabLst>
                <a:tab pos="0" algn="l"/>
              </a:tabLst>
            </a:pPr>
            <a:endParaRPr lang="pt-BR" sz="3000" b="0" strike="noStrike" spc="-1">
              <a:latin typeface="Arial"/>
            </a:endParaRPr>
          </a:p>
          <a:p>
            <a:pPr marL="228600" indent="-227880">
              <a:lnSpc>
                <a:spcPct val="90000"/>
              </a:lnSpc>
              <a:spcBef>
                <a:spcPts val="1001"/>
              </a:spcBef>
              <a:buClr>
                <a:srgbClr val="000000"/>
              </a:buClr>
              <a:buFont typeface="Arial"/>
              <a:buChar char="-"/>
              <a:tabLst>
                <a:tab pos="0" algn="l"/>
              </a:tabLst>
            </a:pPr>
            <a:r>
              <a:rPr lang="pt-BR" sz="3000" b="0" strike="noStrike" spc="-1">
                <a:solidFill>
                  <a:srgbClr val="000000"/>
                </a:solidFill>
                <a:latin typeface="Arial"/>
                <a:ea typeface="DejaVu Sans"/>
              </a:rPr>
              <a:t>MODELO 2 - ROL </a:t>
            </a:r>
            <a:r>
              <a:rPr lang="pt-BR" sz="3000" b="0" u="sng" strike="noStrike" spc="-1">
                <a:solidFill>
                  <a:srgbClr val="000000"/>
                </a:solidFill>
                <a:uFillTx/>
                <a:latin typeface="Arial"/>
                <a:ea typeface="DejaVu Sans"/>
              </a:rPr>
              <a:t>TAXATIVO</a:t>
            </a:r>
            <a:r>
              <a:rPr lang="pt-BR" sz="3000" b="0" strike="noStrike" spc="-1">
                <a:solidFill>
                  <a:srgbClr val="000000"/>
                </a:solidFill>
                <a:latin typeface="Arial"/>
                <a:ea typeface="DejaVu Sans"/>
              </a:rPr>
              <a:t> DE DOCUMENTOS PARA AVERBAÇÃO DE GEORREFERENCIAMENTO </a:t>
            </a:r>
            <a:endParaRPr lang="pt-BR" sz="3000" b="0" strike="noStrike" spc="-1">
              <a:latin typeface="Arial"/>
            </a:endParaRPr>
          </a:p>
          <a:p>
            <a:pPr>
              <a:lnSpc>
                <a:spcPct val="90000"/>
              </a:lnSpc>
              <a:spcBef>
                <a:spcPts val="1001"/>
              </a:spcBef>
              <a:tabLst>
                <a:tab pos="0" algn="l"/>
              </a:tabLst>
            </a:pPr>
            <a:endParaRPr lang="pt-BR" sz="3000" b="0" strike="noStrike" spc="-1">
              <a:latin typeface="Arial"/>
            </a:endParaRPr>
          </a:p>
        </p:txBody>
      </p:sp>
      <p:pic>
        <p:nvPicPr>
          <p:cNvPr id="1090" name="Imagem 8"/>
          <p:cNvPicPr/>
          <p:nvPr/>
        </p:nvPicPr>
        <p:blipFill>
          <a:blip r:embed="rId2"/>
          <a:stretch/>
        </p:blipFill>
        <p:spPr>
          <a:xfrm>
            <a:off x="6809400" y="1544400"/>
            <a:ext cx="4771800" cy="503928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CustomShape 1"/>
          <p:cNvSpPr/>
          <p:nvPr/>
        </p:nvSpPr>
        <p:spPr>
          <a:xfrm>
            <a:off x="1371600" y="273600"/>
            <a:ext cx="1020960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cap="all" spc="-1">
                <a:solidFill>
                  <a:srgbClr val="034793"/>
                </a:solidFill>
                <a:latin typeface="Arial"/>
                <a:ea typeface="DejaVu Sans"/>
              </a:rPr>
              <a:t>HISTÓRICO DA OCUPAÇÃO</a:t>
            </a:r>
            <a:endParaRPr lang="pt-BR" sz="4000" b="0" strike="noStrike" spc="-1">
              <a:latin typeface="Arial"/>
            </a:endParaRPr>
          </a:p>
        </p:txBody>
      </p:sp>
      <p:sp>
        <p:nvSpPr>
          <p:cNvPr id="978" name="CustomShape 2"/>
          <p:cNvSpPr/>
          <p:nvPr/>
        </p:nvSpPr>
        <p:spPr>
          <a:xfrm>
            <a:off x="1419920" y="1614680"/>
            <a:ext cx="10139760" cy="4873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a:p>
            <a:pPr algn="just">
              <a:lnSpc>
                <a:spcPct val="100000"/>
              </a:lnSpc>
            </a:pPr>
            <a:endParaRPr lang="pt-BR" sz="1800" b="0" strike="noStrike" spc="-1" dirty="0">
              <a:latin typeface="Arial"/>
            </a:endParaRPr>
          </a:p>
          <a:p>
            <a:pPr algn="just">
              <a:lnSpc>
                <a:spcPct val="100000"/>
              </a:lnSpc>
            </a:pPr>
            <a:endParaRPr lang="pt-BR" sz="1800" b="0" strike="noStrike" spc="-1" dirty="0">
              <a:latin typeface="Arial"/>
            </a:endParaRPr>
          </a:p>
          <a:p>
            <a:pPr algn="just">
              <a:lnSpc>
                <a:spcPct val="100000"/>
              </a:lnSpc>
            </a:pPr>
            <a:r>
              <a:rPr lang="pt-BR" sz="2200" b="0" strike="noStrike" spc="-1" dirty="0">
                <a:solidFill>
                  <a:srgbClr val="000000"/>
                </a:solidFill>
                <a:latin typeface="Arial"/>
                <a:ea typeface="DejaVu Sans"/>
              </a:rPr>
              <a:t>- </a:t>
            </a:r>
            <a:r>
              <a:rPr lang="pt-BR" sz="2200" b="1" u="sng" strike="noStrike" spc="-1" dirty="0">
                <a:solidFill>
                  <a:srgbClr val="000000"/>
                </a:solidFill>
                <a:uFillTx/>
                <a:latin typeface="Arial"/>
                <a:ea typeface="DejaVu Sans"/>
              </a:rPr>
              <a:t>08/04/1719 – consta como data oficial de fundação da Vila Real de Bom Jesus de Cuiabá </a:t>
            </a: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 Antes o território de Mato Grosso era parte da Capitania de São Vicente (sede - Vila de São Paulo de Piratininga)</a:t>
            </a: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*em 1728 o governador da capitania de São Paulo efetuou as primeiras doações de cartas de sesmarias aos que já ocupavam as áreas</a:t>
            </a:r>
            <a:endParaRPr lang="pt-BR" sz="2200" b="0" strike="noStrike" spc="-1" dirty="0">
              <a:latin typeface="Arial"/>
            </a:endParaRPr>
          </a:p>
          <a:p>
            <a:pPr algn="just">
              <a:lnSpc>
                <a:spcPct val="100000"/>
              </a:lnSpc>
            </a:pPr>
            <a:r>
              <a:rPr lang="pt-BR" sz="2200" b="0" strike="noStrike" spc="-1" dirty="0">
                <a:solidFill>
                  <a:srgbClr val="000000"/>
                </a:solidFill>
                <a:latin typeface="Arial"/>
                <a:ea typeface="DejaVu Sans"/>
              </a:rPr>
              <a:t>- </a:t>
            </a:r>
            <a:r>
              <a:rPr lang="pt-BR" sz="2200" b="1" u="sng" strike="noStrike" spc="-1" dirty="0">
                <a:solidFill>
                  <a:srgbClr val="000000"/>
                </a:solidFill>
                <a:uFillTx/>
                <a:latin typeface="Arial"/>
                <a:ea typeface="DejaVu Sans"/>
              </a:rPr>
              <a:t>Criação da Capitania de Mato Grosso – Carta Régia  de 07/05/1748</a:t>
            </a:r>
            <a:endParaRPr lang="pt-BR" sz="2200" b="0" strike="noStrike" spc="-1" dirty="0">
              <a:latin typeface="Arial"/>
            </a:endParaRPr>
          </a:p>
          <a:p>
            <a:pPr marL="342900" indent="-342900" algn="just">
              <a:buFont typeface="Arial" panose="020B0604020202020204" pitchFamily="34" charset="0"/>
              <a:buChar char="•"/>
            </a:pPr>
            <a:r>
              <a:rPr lang="pt-BR" sz="2200" spc="-1" dirty="0">
                <a:solidFill>
                  <a:srgbClr val="000000"/>
                </a:solidFill>
              </a:rPr>
              <a:t>em 1752 foi fundada sua</a:t>
            </a:r>
            <a:r>
              <a:rPr lang="pt-BR" sz="2200" b="0" strike="noStrike" spc="-1" dirty="0">
                <a:solidFill>
                  <a:srgbClr val="000000"/>
                </a:solidFill>
                <a:latin typeface="Arial"/>
                <a:ea typeface="DejaVu Sans"/>
              </a:rPr>
              <a:t> sede:  Vila Bela da Santíssima </a:t>
            </a:r>
            <a:r>
              <a:rPr lang="pt-BR" sz="2200" b="0" strike="noStrike" spc="-1" dirty="0">
                <a:latin typeface="Arial"/>
                <a:ea typeface="DejaVu Sans"/>
              </a:rPr>
              <a:t>Trindade (</a:t>
            </a:r>
            <a:r>
              <a:rPr lang="pt-BR" sz="2200" b="0" strike="noStrike" spc="-1" dirty="0">
                <a:latin typeface="arial"/>
                <a:ea typeface="DejaVu Sans"/>
              </a:rPr>
              <a:t>em 562 km de Cuiabá)</a:t>
            </a:r>
            <a:r>
              <a:rPr lang="pt-BR" sz="2200" b="0" strike="noStrike" spc="-1" dirty="0">
                <a:latin typeface="Arial"/>
                <a:ea typeface="DejaVu Sans"/>
              </a:rPr>
              <a:t> </a:t>
            </a:r>
          </a:p>
          <a:p>
            <a:pPr algn="just"/>
            <a:r>
              <a:rPr lang="pt-BR" sz="2200" b="0" strike="noStrike" spc="-1" dirty="0">
                <a:solidFill>
                  <a:srgbClr val="000000"/>
                </a:solidFill>
                <a:latin typeface="Arial"/>
                <a:ea typeface="DejaVu Sans"/>
              </a:rPr>
              <a:t>- </a:t>
            </a:r>
            <a:r>
              <a:rPr lang="pt-BR" sz="2200" b="1" u="sng" strike="noStrike" spc="-1" dirty="0">
                <a:solidFill>
                  <a:srgbClr val="000000"/>
                </a:solidFill>
                <a:uFillTx/>
                <a:latin typeface="Arial"/>
                <a:ea typeface="DejaVu Sans"/>
              </a:rPr>
              <a:t>Em 1822, com a Independência do Brasil, passou a ser Província de Mato Grosso</a:t>
            </a:r>
            <a:endParaRPr lang="pt-BR" sz="2200" b="0" strike="noStrike" spc="-1" dirty="0">
              <a:latin typeface="Arial"/>
            </a:endParaRPr>
          </a:p>
          <a:p>
            <a:pPr marL="343080" indent="-342720" algn="just">
              <a:lnSpc>
                <a:spcPct val="100000"/>
              </a:lnSpc>
              <a:buClr>
                <a:srgbClr val="000000"/>
              </a:buClr>
              <a:buFont typeface="StarSymbol"/>
              <a:buChar char="-"/>
            </a:pPr>
            <a:r>
              <a:rPr lang="pt-BR" sz="2200" b="1" u="sng" strike="noStrike" spc="-1" dirty="0">
                <a:solidFill>
                  <a:srgbClr val="000000"/>
                </a:solidFill>
                <a:uFillTx/>
                <a:latin typeface="Arial"/>
                <a:ea typeface="DejaVu Sans"/>
              </a:rPr>
              <a:t>Em 1889, com a Proclamação da República passou a ser Estado de Mato Grosso</a:t>
            </a:r>
          </a:p>
          <a:p>
            <a:pPr marL="343080" indent="-342720" algn="just">
              <a:lnSpc>
                <a:spcPct val="100000"/>
              </a:lnSpc>
              <a:buClr>
                <a:srgbClr val="000000"/>
              </a:buClr>
              <a:buFont typeface="StarSymbol"/>
              <a:buChar char="-"/>
            </a:pPr>
            <a:endParaRPr lang="pt-BR" sz="2200" b="0" strike="noStrike" spc="-1" dirty="0">
              <a:latin typeface="Arial"/>
            </a:endParaRPr>
          </a:p>
          <a:p>
            <a:pPr algn="just">
              <a:lnSpc>
                <a:spcPct val="100000"/>
              </a:lnSpc>
            </a:pPr>
            <a:r>
              <a:rPr lang="pt-BR" sz="1400" b="0" strike="noStrike" spc="-1" dirty="0">
                <a:solidFill>
                  <a:srgbClr val="000000"/>
                </a:solidFill>
                <a:latin typeface="Arial"/>
                <a:ea typeface="Microsoft YaHei"/>
              </a:rPr>
              <a:t>Fonte  - Siqueira, Elizabeth Madureira. História de Mato Grosso. </a:t>
            </a:r>
            <a:r>
              <a:rPr lang="pt-BR" sz="1400" b="0" strike="noStrike" spc="-1" dirty="0">
                <a:solidFill>
                  <a:srgbClr val="000000"/>
                </a:solidFill>
                <a:latin typeface="Arial"/>
                <a:ea typeface="DejaVu Sans"/>
              </a:rPr>
              <a:t>Editora Entrelinhas</a:t>
            </a:r>
            <a:endParaRPr lang="pt-BR" sz="1400" b="0" strike="noStrike" spc="-1" dirty="0">
              <a:latin typeface="Arial"/>
            </a:endParaRPr>
          </a:p>
          <a:p>
            <a:pPr algn="ctr">
              <a:lnSpc>
                <a:spcPct val="100000"/>
              </a:lnSpc>
            </a:pPr>
            <a:endParaRPr lang="pt-BR" sz="2600" b="0" strike="noStrike" spc="-1" dirty="0">
              <a:latin typeface="Arial"/>
            </a:endParaRPr>
          </a:p>
          <a:p>
            <a:pPr algn="ctr">
              <a:lnSpc>
                <a:spcPct val="100000"/>
              </a:lnSpc>
            </a:pPr>
            <a:endParaRPr lang="pt-BR" sz="2600" b="0" strike="noStrike" spc="-1" dirty="0">
              <a:latin typeface="Arial"/>
            </a:endParaRPr>
          </a:p>
          <a:p>
            <a:pPr algn="ctr">
              <a:lnSpc>
                <a:spcPct val="100000"/>
              </a:lnSpc>
            </a:pPr>
            <a:r>
              <a:rPr lang="pt-BR" sz="2800" b="0" strike="noStrike" spc="-1" dirty="0">
                <a:solidFill>
                  <a:srgbClr val="000000"/>
                </a:solidFill>
                <a:latin typeface="Arial"/>
                <a:ea typeface="DejaVu Sans"/>
              </a:rPr>
              <a:t> </a:t>
            </a:r>
            <a:endParaRPr lang="pt-BR" sz="2800" b="0" strike="noStrike" spc="-1" dirty="0">
              <a:latin typeface="Arial"/>
            </a:endParaRPr>
          </a:p>
          <a:p>
            <a:pPr algn="ctr">
              <a:lnSpc>
                <a:spcPct val="100000"/>
              </a:lnSpc>
            </a:pPr>
            <a:endParaRPr lang="pt-BR" sz="2800" b="0" strike="noStrike" spc="-1" dirty="0">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CustomShape 1"/>
          <p:cNvSpPr/>
          <p:nvPr/>
        </p:nvSpPr>
        <p:spPr>
          <a:xfrm>
            <a:off x="1556640" y="50616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trike="noStrike" cap="all" spc="-1" dirty="0">
                <a:solidFill>
                  <a:srgbClr val="034793"/>
                </a:solidFill>
                <a:latin typeface="Arial"/>
                <a:ea typeface="DejaVu Sans"/>
              </a:rPr>
              <a:t>CAPÍTULOS A SEREM CONSIDERADOS</a:t>
            </a:r>
            <a:endParaRPr lang="pt-BR" sz="4000" b="0" strike="noStrike" spc="-1" dirty="0">
              <a:latin typeface="Arial"/>
            </a:endParaRPr>
          </a:p>
        </p:txBody>
      </p:sp>
      <p:sp>
        <p:nvSpPr>
          <p:cNvPr id="1092" name="CustomShape 2"/>
          <p:cNvSpPr/>
          <p:nvPr/>
        </p:nvSpPr>
        <p:spPr>
          <a:xfrm>
            <a:off x="1627200" y="1506960"/>
            <a:ext cx="10129320" cy="4844160"/>
          </a:xfrm>
          <a:prstGeom prst="rect">
            <a:avLst/>
          </a:prstGeom>
          <a:noFill/>
          <a:ln w="0">
            <a:noFill/>
          </a:ln>
        </p:spPr>
        <p:style>
          <a:lnRef idx="0">
            <a:scrgbClr r="0" g="0" b="0"/>
          </a:lnRef>
          <a:fillRef idx="0">
            <a:scrgbClr r="0" g="0" b="0"/>
          </a:fillRef>
          <a:effectRef idx="0">
            <a:scrgbClr r="0" g="0" b="0"/>
          </a:effectRef>
          <a:fontRef idx="minor"/>
        </p:style>
      </p:sp>
      <p:sp>
        <p:nvSpPr>
          <p:cNvPr id="1093" name="CustomShape 3"/>
          <p:cNvSpPr/>
          <p:nvPr/>
        </p:nvSpPr>
        <p:spPr>
          <a:xfrm>
            <a:off x="1369440" y="1919160"/>
            <a:ext cx="10316520" cy="615600"/>
          </a:xfrm>
          <a:prstGeom prst="rect">
            <a:avLst/>
          </a:prstGeom>
          <a:ln/>
        </p:spPr>
        <p:style>
          <a:lnRef idx="2">
            <a:schemeClr val="dk1"/>
          </a:lnRef>
          <a:fillRef idx="1">
            <a:schemeClr val="lt1"/>
          </a:fillRef>
          <a:effectRef idx="0">
            <a:schemeClr val="dk1"/>
          </a:effectRef>
          <a:fontRef idx="minor">
            <a:schemeClr val="dk1"/>
          </a:fontRef>
        </p:style>
        <p:txBody>
          <a:bodyPr lIns="0" tIns="0" rIns="0" bIns="0">
            <a:normAutofit fontScale="92500"/>
          </a:bodyPr>
          <a:lstStyle/>
          <a:p>
            <a:pPr marL="432000" indent="-322560">
              <a:lnSpc>
                <a:spcPct val="100000"/>
              </a:lnSpc>
              <a:spcBef>
                <a:spcPts val="1417"/>
              </a:spcBef>
              <a:buClr>
                <a:srgbClr val="000000"/>
              </a:buClr>
              <a:buSzPct val="45000"/>
              <a:buFont typeface="Wingdings" charset="2"/>
              <a:buChar char=""/>
            </a:pPr>
            <a:r>
              <a:rPr lang="pt-BR" sz="2800" b="1" strike="noStrike" spc="-1" dirty="0">
                <a:solidFill>
                  <a:srgbClr val="000000"/>
                </a:solidFill>
                <a:latin typeface="Arial"/>
                <a:ea typeface="DejaVu Sans"/>
              </a:rPr>
              <a:t>Do Georreferenciamento - Seção XV - art. 1.083 e seguintes</a:t>
            </a:r>
            <a:r>
              <a:rPr lang="pt-BR" sz="2800" b="0" strike="noStrike" spc="-1" dirty="0">
                <a:solidFill>
                  <a:srgbClr val="000000"/>
                </a:solidFill>
                <a:latin typeface="Arial"/>
                <a:ea typeface="DejaVu Sans"/>
              </a:rPr>
              <a:t>.</a:t>
            </a:r>
            <a:r>
              <a:rPr lang="pt-BR" sz="2800" b="1" strike="noStrike" spc="-1" dirty="0">
                <a:solidFill>
                  <a:srgbClr val="000000"/>
                </a:solidFill>
                <a:latin typeface="Arial"/>
                <a:ea typeface="DejaVu Sans"/>
              </a:rPr>
              <a:t> </a:t>
            </a:r>
            <a:endParaRPr lang="pt-BR" sz="2800" b="0" strike="noStrike" spc="-1" dirty="0">
              <a:latin typeface="Arial"/>
            </a:endParaRPr>
          </a:p>
        </p:txBody>
      </p:sp>
      <p:sp>
        <p:nvSpPr>
          <p:cNvPr id="1094" name="CustomShape 4"/>
          <p:cNvSpPr/>
          <p:nvPr/>
        </p:nvSpPr>
        <p:spPr>
          <a:xfrm>
            <a:off x="1415160" y="2801880"/>
            <a:ext cx="10270800" cy="1094040"/>
          </a:xfrm>
          <a:prstGeom prst="rect">
            <a:avLst/>
          </a:prstGeom>
          <a:ln/>
        </p:spPr>
        <p:style>
          <a:lnRef idx="2">
            <a:schemeClr val="dk1"/>
          </a:lnRef>
          <a:fillRef idx="1">
            <a:schemeClr val="lt1"/>
          </a:fillRef>
          <a:effectRef idx="0">
            <a:schemeClr val="dk1"/>
          </a:effectRef>
          <a:fontRef idx="minor">
            <a:schemeClr val="dk1"/>
          </a:fontRef>
        </p:style>
        <p:txBody>
          <a:bodyPr lIns="0" tIns="0" rIns="0" bIns="0">
            <a:normAutofit/>
          </a:bodyPr>
          <a:lstStyle/>
          <a:p>
            <a:pPr marL="432000" indent="-322560">
              <a:lnSpc>
                <a:spcPct val="100000"/>
              </a:lnSpc>
              <a:spcBef>
                <a:spcPts val="1417"/>
              </a:spcBef>
              <a:buClr>
                <a:srgbClr val="000000"/>
              </a:buClr>
              <a:buSzPct val="45000"/>
              <a:buFont typeface="Wingdings" charset="2"/>
              <a:buChar char=""/>
            </a:pPr>
            <a:r>
              <a:rPr lang="pt-BR" sz="2800" b="1" strike="noStrike" spc="-1" dirty="0">
                <a:solidFill>
                  <a:srgbClr val="000000"/>
                </a:solidFill>
                <a:latin typeface="Arial"/>
                <a:ea typeface="DejaVu Sans"/>
              </a:rPr>
              <a:t>Da análise qualitativa e quantitativa - Seção IV – art.698 e seguintes</a:t>
            </a:r>
            <a:r>
              <a:rPr lang="pt-BR" sz="3200" b="1" strike="noStrike" spc="-1" dirty="0">
                <a:solidFill>
                  <a:srgbClr val="000000"/>
                </a:solidFill>
                <a:latin typeface="Arial"/>
                <a:ea typeface="DejaVu Sans"/>
              </a:rPr>
              <a:t>. </a:t>
            </a:r>
            <a:endParaRPr lang="pt-BR" sz="3200" b="1" strike="noStrike" spc="-1" dirty="0">
              <a:latin typeface="Arial"/>
            </a:endParaRPr>
          </a:p>
        </p:txBody>
      </p:sp>
      <p:sp>
        <p:nvSpPr>
          <p:cNvPr id="1095" name="CustomShape 5"/>
          <p:cNvSpPr/>
          <p:nvPr/>
        </p:nvSpPr>
        <p:spPr>
          <a:xfrm>
            <a:off x="1323720" y="4163040"/>
            <a:ext cx="10270800" cy="1094040"/>
          </a:xfrm>
          <a:prstGeom prst="rect">
            <a:avLst/>
          </a:prstGeom>
          <a:ln/>
        </p:spPr>
        <p:style>
          <a:lnRef idx="2">
            <a:schemeClr val="dk1"/>
          </a:lnRef>
          <a:fillRef idx="1">
            <a:schemeClr val="lt1"/>
          </a:fillRef>
          <a:effectRef idx="0">
            <a:schemeClr val="dk1"/>
          </a:effectRef>
          <a:fontRef idx="minor">
            <a:schemeClr val="dk1"/>
          </a:fontRef>
        </p:style>
        <p:txBody>
          <a:bodyPr lIns="0" tIns="0" rIns="0" bIns="0">
            <a:normAutofit/>
          </a:bodyPr>
          <a:lstStyle/>
          <a:p>
            <a:pPr marL="432000" indent="-322560">
              <a:lnSpc>
                <a:spcPct val="100000"/>
              </a:lnSpc>
              <a:spcBef>
                <a:spcPts val="1417"/>
              </a:spcBef>
              <a:buClr>
                <a:srgbClr val="000000"/>
              </a:buClr>
              <a:buSzPct val="45000"/>
              <a:buFont typeface="Wingdings" charset="2"/>
              <a:buChar char=""/>
            </a:pPr>
            <a:r>
              <a:rPr lang="pt-BR" sz="2800" b="1" strike="noStrike" spc="-1" dirty="0">
                <a:solidFill>
                  <a:srgbClr val="000000"/>
                </a:solidFill>
                <a:latin typeface="Arial"/>
                <a:ea typeface="DejaVu Sans"/>
              </a:rPr>
              <a:t>Do procedimento da retificação imobiliária no registro de imóveis - Seção V - art.708 e seguintes.</a:t>
            </a:r>
            <a:endParaRPr lang="pt-BR" sz="2800" b="1" strike="noStrike" spc="-1" dirty="0">
              <a:latin typeface="Arial"/>
            </a:endParaRPr>
          </a:p>
        </p:txBody>
      </p:sp>
      <p:sp>
        <p:nvSpPr>
          <p:cNvPr id="1096" name="CustomShape 6"/>
          <p:cNvSpPr/>
          <p:nvPr/>
        </p:nvSpPr>
        <p:spPr>
          <a:xfrm>
            <a:off x="1323720" y="5569600"/>
            <a:ext cx="10316520" cy="615600"/>
          </a:xfrm>
          <a:prstGeom prst="rect">
            <a:avLst/>
          </a:prstGeom>
          <a:ln/>
        </p:spPr>
        <p:style>
          <a:lnRef idx="2">
            <a:schemeClr val="dk1"/>
          </a:lnRef>
          <a:fillRef idx="1">
            <a:schemeClr val="lt1"/>
          </a:fillRef>
          <a:effectRef idx="0">
            <a:schemeClr val="dk1"/>
          </a:effectRef>
          <a:fontRef idx="minor">
            <a:schemeClr val="dk1"/>
          </a:fontRef>
        </p:style>
        <p:txBody>
          <a:bodyPr lIns="0" tIns="0" rIns="0" bIns="0">
            <a:normAutofit fontScale="88500" lnSpcReduction="20000"/>
          </a:bodyPr>
          <a:lstStyle/>
          <a:p>
            <a:pPr marL="432000" indent="-322560">
              <a:lnSpc>
                <a:spcPct val="100000"/>
              </a:lnSpc>
              <a:spcBef>
                <a:spcPts val="1417"/>
              </a:spcBef>
              <a:buClr>
                <a:srgbClr val="000000"/>
              </a:buClr>
              <a:buSzPct val="45000"/>
              <a:buFont typeface="Wingdings" charset="2"/>
              <a:buChar char=""/>
            </a:pPr>
            <a:r>
              <a:rPr lang="pt-BR" sz="2800" b="1" strike="noStrike" spc="-1" dirty="0">
                <a:solidFill>
                  <a:srgbClr val="000000"/>
                </a:solidFill>
                <a:latin typeface="Arial"/>
                <a:ea typeface="DejaVu Sans"/>
              </a:rPr>
              <a:t>Artigos esparsos – ex. art.226, art. 593, art.673 E ART. ( </a:t>
            </a:r>
            <a:r>
              <a:rPr lang="pt-BR" sz="2800" b="1" strike="noStrike" spc="-1" dirty="0">
                <a:solidFill>
                  <a:srgbClr val="000000"/>
                </a:solidFill>
                <a:latin typeface="Symbol"/>
                <a:ea typeface="DejaVu Sans"/>
              </a:rPr>
              <a:t></a:t>
            </a:r>
            <a:r>
              <a:rPr lang="pt-BR" sz="2800" b="1" strike="noStrike" spc="-1" dirty="0">
                <a:solidFill>
                  <a:srgbClr val="000000"/>
                </a:solidFill>
                <a:latin typeface="Arial"/>
                <a:ea typeface="DejaVu Sans"/>
              </a:rPr>
              <a:t> a seguir)</a:t>
            </a:r>
            <a:endParaRPr lang="pt-BR" sz="2800" b="1"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CustomShape 1"/>
          <p:cNvSpPr/>
          <p:nvPr/>
        </p:nvSpPr>
        <p:spPr>
          <a:xfrm>
            <a:off x="1440000" y="273600"/>
            <a:ext cx="10138680" cy="1141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ex1 - Sobre os emolumentos</a:t>
            </a:r>
            <a:endParaRPr lang="pt-BR" sz="4000" b="0" strike="noStrike" spc="-1" dirty="0">
              <a:latin typeface="Arial"/>
            </a:endParaRPr>
          </a:p>
        </p:txBody>
      </p:sp>
      <p:sp>
        <p:nvSpPr>
          <p:cNvPr id="1098" name="CustomShape 2"/>
          <p:cNvSpPr/>
          <p:nvPr/>
        </p:nvSpPr>
        <p:spPr>
          <a:xfrm>
            <a:off x="1440000" y="1597680"/>
            <a:ext cx="10138680" cy="4345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r>
              <a:rPr lang="pt-BR" sz="1800" b="0" i="1" strike="noStrike" spc="-1" dirty="0">
                <a:solidFill>
                  <a:srgbClr val="000000"/>
                </a:solidFill>
                <a:latin typeface="Arial"/>
                <a:ea typeface="DejaVu Sans"/>
              </a:rPr>
              <a:t>“CNGCEMT</a:t>
            </a:r>
          </a:p>
          <a:p>
            <a:pPr algn="just">
              <a:lnSpc>
                <a:spcPct val="100000"/>
              </a:lnSpc>
            </a:pPr>
            <a:r>
              <a:rPr lang="pt-BR" sz="1800" b="0" i="1" strike="noStrike" spc="-1" dirty="0">
                <a:solidFill>
                  <a:srgbClr val="000000"/>
                </a:solidFill>
                <a:latin typeface="Arial"/>
                <a:ea typeface="DejaVu Sans"/>
              </a:rPr>
              <a:t>Art. 226. A </a:t>
            </a:r>
            <a:r>
              <a:rPr lang="pt-BR" sz="1800" b="1" i="1" u="sng" strike="noStrike" spc="-1" dirty="0">
                <a:solidFill>
                  <a:srgbClr val="000000"/>
                </a:solidFill>
                <a:uFillTx/>
                <a:latin typeface="Arial"/>
                <a:ea typeface="DejaVu Sans"/>
              </a:rPr>
              <a:t>averbação com valor declarado </a:t>
            </a:r>
            <a:r>
              <a:rPr lang="pt-BR" sz="1800" b="0" i="1" strike="noStrike" spc="-1" dirty="0">
                <a:solidFill>
                  <a:srgbClr val="000000"/>
                </a:solidFill>
                <a:latin typeface="Arial"/>
                <a:ea typeface="DejaVu Sans"/>
              </a:rPr>
              <a:t>prevista no item 19, alínea “b”, da Tabela</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C da Lei estadual n. 7.550/2001, compreende os atos relativos a situações jurídicas com conteúdo econômico, também encontrados no inciso II do art. 167 da Lei n. 6.015/1973,</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assim como nos seguintes atos:</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X - averbações de georreferenciamento;</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XI - retificação de matrícula ou registro.</a:t>
            </a:r>
            <a:endParaRPr lang="pt-BR" sz="1800" b="0" i="1" strike="noStrike" spc="-1" dirty="0">
              <a:latin typeface="Arial"/>
            </a:endParaRPr>
          </a:p>
          <a:p>
            <a:pPr algn="just">
              <a:lnSpc>
                <a:spcPct val="100000"/>
              </a:lnSpc>
            </a:pP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 1º Na averbação de georreferenciamento e/ou de retificação de matrícula de imóvel</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urbano ou rural, divisão e extinção de condomínio, unificações, desdobro, remembramento,</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fusão e apuração de remanescente, além dos emolumentos mencionados no caput deste artigo,</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será cobrado um valor pelo encerramento de cada uma das matrículas envolvidas (item 19,</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alínea “a”, da Tabela C da Lei estadual n. 7.550/2001) e outro pela abertura de cada nova</a:t>
            </a:r>
            <a:endParaRPr lang="pt-BR" sz="1800" b="0" i="1" strike="noStrike" spc="-1" dirty="0">
              <a:latin typeface="Arial"/>
            </a:endParaRPr>
          </a:p>
          <a:p>
            <a:pPr algn="just">
              <a:lnSpc>
                <a:spcPct val="100000"/>
              </a:lnSpc>
            </a:pPr>
            <a:r>
              <a:rPr lang="pt-BR" sz="1800" b="0" i="1" strike="noStrike" spc="-1" dirty="0">
                <a:solidFill>
                  <a:srgbClr val="000000"/>
                </a:solidFill>
                <a:latin typeface="Arial"/>
                <a:ea typeface="DejaVu Sans"/>
              </a:rPr>
              <a:t>matrícula (item 27, alínea “c”, da Tabela C da Lei estadual n. 7.550/2001).”</a:t>
            </a:r>
            <a:endParaRPr lang="pt-BR" sz="1800" b="0" i="1" strike="noStrike" spc="-1" dirty="0">
              <a:latin typeface="Arial"/>
            </a:endParaRPr>
          </a:p>
          <a:p>
            <a:pPr algn="just">
              <a:lnSpc>
                <a:spcPct val="100000"/>
              </a:lnSpc>
            </a:pPr>
            <a:endParaRPr lang="pt-BR" sz="1800" b="0" strike="noStrike" spc="-1" dirty="0">
              <a:latin typeface="Arial"/>
            </a:endParaRPr>
          </a:p>
        </p:txBody>
      </p:sp>
      <p:sp>
        <p:nvSpPr>
          <p:cNvPr id="5" name="CaixaDeTexto 4">
            <a:extLst>
              <a:ext uri="{FF2B5EF4-FFF2-40B4-BE49-F238E27FC236}">
                <a16:creationId xmlns:a16="http://schemas.microsoft.com/office/drawing/2014/main" id="{DD8A2269-3808-42BB-9CF4-CD8F63A0E13D}"/>
              </a:ext>
            </a:extLst>
          </p:cNvPr>
          <p:cNvSpPr txBox="1"/>
          <p:nvPr/>
        </p:nvSpPr>
        <p:spPr>
          <a:xfrm>
            <a:off x="1440000" y="6016675"/>
            <a:ext cx="9736000" cy="369332"/>
          </a:xfrm>
          <a:prstGeom prst="rect">
            <a:avLst/>
          </a:prstGeom>
          <a:noFill/>
        </p:spPr>
        <p:txBody>
          <a:bodyPr wrap="square">
            <a:spAutoFit/>
          </a:bodyPr>
          <a:lstStyle/>
          <a:p>
            <a:pPr algn="just">
              <a:lnSpc>
                <a:spcPct val="100000"/>
              </a:lnSpc>
            </a:pPr>
            <a:r>
              <a:rPr lang="pt-BR" sz="1800" b="1" u="sng" strike="noStrike" spc="-1" dirty="0">
                <a:solidFill>
                  <a:srgbClr val="000000"/>
                </a:solidFill>
                <a:latin typeface="Arial"/>
                <a:ea typeface="DejaVu Sans"/>
              </a:rPr>
              <a:t>AV com valor  +  Abertura(s) de matrícula + AV sem valor (encerramento</a:t>
            </a:r>
            <a:r>
              <a:rPr lang="pt-BR" sz="1800" b="0" strike="noStrike" spc="-1" dirty="0">
                <a:solidFill>
                  <a:srgbClr val="000000"/>
                </a:solidFill>
                <a:latin typeface="Arial"/>
                <a:ea typeface="DejaVu Sans"/>
              </a:rPr>
              <a:t>)</a:t>
            </a:r>
            <a:endParaRPr lang="pt-BR" sz="1800" b="0" strike="noStrike" spc="-1" dirty="0">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CustomShape 1"/>
          <p:cNvSpPr/>
          <p:nvPr/>
        </p:nvSpPr>
        <p:spPr>
          <a:xfrm>
            <a:off x="1440000" y="273600"/>
            <a:ext cx="10138680" cy="1141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ex2 - </a:t>
            </a:r>
            <a:r>
              <a:rPr lang="pt-BR" sz="4000" b="1" strike="noStrike" spc="-1" dirty="0">
                <a:solidFill>
                  <a:srgbClr val="000000"/>
                </a:solidFill>
                <a:latin typeface="Arial"/>
                <a:ea typeface="DejaVu Sans"/>
              </a:rPr>
              <a:t>Sobre o prazo</a:t>
            </a:r>
            <a:endParaRPr lang="pt-BR" sz="4000" b="0" strike="noStrike" spc="-1" dirty="0">
              <a:latin typeface="Arial"/>
            </a:endParaRPr>
          </a:p>
        </p:txBody>
      </p:sp>
      <p:sp>
        <p:nvSpPr>
          <p:cNvPr id="1100" name="CustomShape 2"/>
          <p:cNvSpPr/>
          <p:nvPr/>
        </p:nvSpPr>
        <p:spPr>
          <a:xfrm>
            <a:off x="1440000" y="1568520"/>
            <a:ext cx="10138680" cy="4908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r>
              <a:rPr lang="pt-BR" sz="2200" b="0" i="1" strike="noStrike" spc="-1" dirty="0">
                <a:solidFill>
                  <a:srgbClr val="000000"/>
                </a:solidFill>
                <a:latin typeface="Arial"/>
                <a:ea typeface="DejaVu Sans"/>
              </a:rPr>
              <a:t>CNGCEMT</a:t>
            </a:r>
          </a:p>
          <a:p>
            <a:pPr algn="just">
              <a:lnSpc>
                <a:spcPct val="100000"/>
              </a:lnSpc>
            </a:pPr>
            <a:endParaRPr lang="pt-BR" sz="2200" b="0" i="1" strike="noStrike" spc="-1" dirty="0">
              <a:solidFill>
                <a:srgbClr val="000000"/>
              </a:solidFill>
              <a:latin typeface="Arial"/>
              <a:ea typeface="DejaVu Sans"/>
            </a:endParaRPr>
          </a:p>
          <a:p>
            <a:pPr algn="just">
              <a:lnSpc>
                <a:spcPct val="100000"/>
              </a:lnSpc>
            </a:pPr>
            <a:r>
              <a:rPr lang="pt-BR" sz="2200" b="0" i="1" strike="noStrike" spc="-1" dirty="0">
                <a:solidFill>
                  <a:srgbClr val="000000"/>
                </a:solidFill>
                <a:latin typeface="Arial"/>
                <a:ea typeface="DejaVu Sans"/>
              </a:rPr>
              <a:t>“Art. 592. Será prorrogado o prazo de prenotação nas hipóteses previstas nos </a:t>
            </a:r>
            <a:r>
              <a:rPr lang="pt-BR" sz="2200" b="0" i="1" strike="noStrike" spc="-1" dirty="0" err="1">
                <a:solidFill>
                  <a:srgbClr val="000000"/>
                </a:solidFill>
                <a:latin typeface="Arial"/>
                <a:ea typeface="DejaVu Sans"/>
              </a:rPr>
              <a:t>arts</a:t>
            </a:r>
            <a:r>
              <a:rPr lang="pt-BR" sz="2200" b="0" i="1" strike="noStrike" spc="-1" dirty="0">
                <a:solidFill>
                  <a:srgbClr val="000000"/>
                </a:solidFill>
                <a:latin typeface="Arial"/>
                <a:ea typeface="DejaVu Sans"/>
              </a:rPr>
              <a:t>. 189, 198 e 260 da Lei n. 6.015/1973 e art. 18 da Lei n. 6.766/1979, nos casos de </a:t>
            </a:r>
            <a:r>
              <a:rPr lang="pt-BR" sz="2200" b="0" i="1" u="sng" strike="noStrike" spc="-1" dirty="0">
                <a:solidFill>
                  <a:srgbClr val="000000"/>
                </a:solidFill>
                <a:latin typeface="Arial"/>
                <a:ea typeface="DejaVu Sans"/>
              </a:rPr>
              <a:t>procedimento de retificação imobiliária</a:t>
            </a:r>
            <a:r>
              <a:rPr lang="pt-BR" sz="2200" b="0" i="1" strike="noStrike" spc="-1" dirty="0">
                <a:solidFill>
                  <a:srgbClr val="000000"/>
                </a:solidFill>
                <a:latin typeface="Arial"/>
                <a:ea typeface="DejaVu Sans"/>
              </a:rPr>
              <a:t>, inclusive de georreferenciamento, com fulcro no inciso II do art. 213 da Lei n. 6.015/1973, de regularização fundiária e de registro dela decorrente, quando houver expedição de notificação, publicação de edital, audiência de conciliação e remessa ao juiz.</a:t>
            </a:r>
            <a:endParaRPr lang="pt-BR" sz="2200" b="0" i="1" strike="noStrike" spc="-1" dirty="0">
              <a:latin typeface="Arial"/>
            </a:endParaRPr>
          </a:p>
          <a:p>
            <a:pPr algn="just">
              <a:lnSpc>
                <a:spcPct val="100000"/>
              </a:lnSpc>
            </a:pPr>
            <a:endParaRPr lang="pt-BR" sz="2200" b="0" i="1" strike="noStrike" spc="-1" dirty="0">
              <a:latin typeface="Arial"/>
            </a:endParaRPr>
          </a:p>
          <a:p>
            <a:pPr algn="just">
              <a:lnSpc>
                <a:spcPct val="100000"/>
              </a:lnSpc>
            </a:pPr>
            <a:r>
              <a:rPr lang="pt-BR" sz="2200" b="0" i="1" strike="noStrike" spc="-1" dirty="0">
                <a:solidFill>
                  <a:srgbClr val="000000"/>
                </a:solidFill>
                <a:latin typeface="Arial"/>
                <a:ea typeface="DejaVu Sans"/>
              </a:rPr>
              <a:t>Parágrafo único. Será também prorrogado o prazo da prenotação por 5 (cinco) dias se a protocolização do reingresso do título, com todas as exigências cumpridas, </a:t>
            </a:r>
            <a:r>
              <a:rPr lang="pt-BR" sz="2200" b="0" i="1" strike="noStrike" spc="-1" dirty="0" err="1">
                <a:solidFill>
                  <a:srgbClr val="000000"/>
                </a:solidFill>
                <a:latin typeface="Arial"/>
                <a:ea typeface="DejaVu Sans"/>
              </a:rPr>
              <a:t>der-se</a:t>
            </a:r>
            <a:r>
              <a:rPr lang="pt-BR" sz="2200" b="0" i="1" strike="noStrike" spc="-1" dirty="0">
                <a:solidFill>
                  <a:srgbClr val="000000"/>
                </a:solidFill>
                <a:latin typeface="Arial"/>
                <a:ea typeface="DejaVu Sans"/>
              </a:rPr>
              <a:t> na vigência do protocolo.”</a:t>
            </a:r>
            <a:endParaRPr lang="pt-BR" sz="2200" b="0" i="1" strike="noStrike" spc="-1" dirty="0">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CustomShape 1"/>
          <p:cNvSpPr/>
          <p:nvPr/>
        </p:nvSpPr>
        <p:spPr>
          <a:xfrm>
            <a:off x="1406520" y="370040"/>
            <a:ext cx="10617480" cy="12477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ex3 - estudo comparativo entre polígonos da matrícula e do </a:t>
            </a:r>
            <a:r>
              <a:rPr lang="pt-BR" sz="4000" b="1" strike="noStrike" spc="-1" dirty="0" err="1">
                <a:solidFill>
                  <a:srgbClr val="000000"/>
                </a:solidFill>
                <a:latin typeface="Arial"/>
                <a:ea typeface="DejaVu Sans"/>
              </a:rPr>
              <a:t>geo</a:t>
            </a:r>
            <a:endParaRPr lang="pt-BR" sz="4000" b="0" strike="noStrike" spc="-1" dirty="0">
              <a:latin typeface="Arial"/>
            </a:endParaRPr>
          </a:p>
        </p:txBody>
      </p:sp>
      <p:sp>
        <p:nvSpPr>
          <p:cNvPr id="1102" name="CustomShape 2"/>
          <p:cNvSpPr/>
          <p:nvPr/>
        </p:nvSpPr>
        <p:spPr>
          <a:xfrm>
            <a:off x="1406520" y="2084520"/>
            <a:ext cx="10139400" cy="3594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r>
              <a:rPr lang="pt-BR" sz="2400" b="1" strike="noStrike" spc="-1" dirty="0">
                <a:solidFill>
                  <a:srgbClr val="000000"/>
                </a:solidFill>
                <a:latin typeface="Arial"/>
                <a:ea typeface="Times New Roman"/>
              </a:rPr>
              <a:t>CNGCEMT </a:t>
            </a:r>
            <a:endParaRPr lang="pt-BR" sz="2400" b="0" strike="noStrike" spc="-1" dirty="0">
              <a:latin typeface="Arial"/>
            </a:endParaRPr>
          </a:p>
          <a:p>
            <a:pPr algn="just">
              <a:lnSpc>
                <a:spcPct val="100000"/>
              </a:lnSpc>
            </a:pPr>
            <a:endParaRPr lang="pt-BR" sz="2400" b="1" i="1" strike="noStrike" spc="-1" dirty="0">
              <a:latin typeface="Arial"/>
            </a:endParaRPr>
          </a:p>
          <a:p>
            <a:pPr algn="just">
              <a:lnSpc>
                <a:spcPct val="100000"/>
              </a:lnSpc>
            </a:pPr>
            <a:r>
              <a:rPr lang="pt-BR" sz="2200" i="1" strike="noStrike" spc="-1" dirty="0">
                <a:solidFill>
                  <a:srgbClr val="000000"/>
                </a:solidFill>
                <a:latin typeface="Arial"/>
                <a:ea typeface="Times New Roman"/>
              </a:rPr>
              <a:t>“Art. 673. No caso de </a:t>
            </a:r>
            <a:r>
              <a:rPr lang="pt-BR" sz="2200" i="1" u="sng" strike="noStrike" spc="-1" dirty="0">
                <a:solidFill>
                  <a:srgbClr val="000000"/>
                </a:solidFill>
                <a:uFillTx/>
                <a:latin typeface="Arial"/>
                <a:ea typeface="Times New Roman"/>
              </a:rPr>
              <a:t>retificação de matrícula e georreferenciamento</a:t>
            </a:r>
            <a:r>
              <a:rPr lang="pt-BR" sz="2200" i="1" strike="noStrike" spc="-1" dirty="0">
                <a:solidFill>
                  <a:srgbClr val="000000"/>
                </a:solidFill>
                <a:latin typeface="Arial"/>
                <a:ea typeface="Times New Roman"/>
              </a:rPr>
              <a:t>, fusão e unificação, desmembramento, remembramento, parcelamento, loteamento e apuração de área remanescente, os notários e </a:t>
            </a:r>
            <a:r>
              <a:rPr lang="pt-BR" sz="2200" i="1" u="sng" strike="noStrike" spc="-1" dirty="0">
                <a:solidFill>
                  <a:srgbClr val="000000"/>
                </a:solidFill>
                <a:uFillTx/>
                <a:latin typeface="Arial"/>
                <a:ea typeface="Times New Roman"/>
              </a:rPr>
              <a:t>os registradores imobiliários, havendo necessidade, poderão exigir </a:t>
            </a:r>
            <a:r>
              <a:rPr lang="pt-BR" sz="2200" i="1" u="sng" strike="noStrike" spc="-1" dirty="0">
                <a:solidFill>
                  <a:srgbClr val="FF0000"/>
                </a:solidFill>
                <a:uFillTx/>
                <a:latin typeface="Arial"/>
                <a:ea typeface="Times New Roman"/>
              </a:rPr>
              <a:t>mapa da situação anterior</a:t>
            </a:r>
            <a:r>
              <a:rPr lang="pt-BR" sz="2200" i="1" u="sng" strike="noStrike" spc="-1" dirty="0">
                <a:solidFill>
                  <a:srgbClr val="000000"/>
                </a:solidFill>
                <a:uFillTx/>
                <a:latin typeface="Arial"/>
                <a:ea typeface="Times New Roman"/>
              </a:rPr>
              <a:t>, </a:t>
            </a:r>
            <a:r>
              <a:rPr lang="pt-BR" sz="2200" i="1" u="sng" strike="noStrike" spc="-1" dirty="0">
                <a:solidFill>
                  <a:srgbClr val="FF0000"/>
                </a:solidFill>
                <a:uFillTx/>
                <a:latin typeface="Arial"/>
                <a:ea typeface="Times New Roman"/>
              </a:rPr>
              <a:t>com indicação da situação pretendida</a:t>
            </a:r>
            <a:r>
              <a:rPr lang="pt-BR" sz="2200" i="1" strike="noStrike" spc="-1" dirty="0">
                <a:solidFill>
                  <a:srgbClr val="FF0000"/>
                </a:solidFill>
                <a:latin typeface="Arial"/>
                <a:ea typeface="Times New Roman"/>
              </a:rPr>
              <a:t>, </a:t>
            </a:r>
            <a:r>
              <a:rPr lang="pt-BR" sz="2200" i="1" strike="noStrike" spc="-1" dirty="0">
                <a:solidFill>
                  <a:srgbClr val="000000"/>
                </a:solidFill>
                <a:latin typeface="Arial"/>
                <a:ea typeface="Times New Roman"/>
              </a:rPr>
              <a:t>bem como os respectivos memoriais descritivos e Anotação de Responsabilidade Técnica – ART, devidamente quitada, para possibilitar o devido controle da disponibilidade qualitativa e quantitativa do imóvel.”</a:t>
            </a:r>
            <a:endParaRPr lang="pt-BR" sz="2200" i="1" strike="noStrike"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CustomShape 1"/>
          <p:cNvSpPr/>
          <p:nvPr/>
        </p:nvSpPr>
        <p:spPr>
          <a:xfrm>
            <a:off x="1373200" y="339480"/>
            <a:ext cx="10383320" cy="121500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000" b="1" spc="-1" dirty="0">
                <a:latin typeface="Arial"/>
              </a:rPr>
              <a:t>e</a:t>
            </a:r>
            <a:r>
              <a:rPr lang="pt-BR" sz="4000" b="1" strike="noStrike" spc="-1" dirty="0">
                <a:latin typeface="Arial"/>
              </a:rPr>
              <a:t>x4 – uso de  fusões para evitar retificação</a:t>
            </a:r>
          </a:p>
        </p:txBody>
      </p:sp>
      <p:sp>
        <p:nvSpPr>
          <p:cNvPr id="9" name="CaixaDeTexto 8">
            <a:extLst>
              <a:ext uri="{FF2B5EF4-FFF2-40B4-BE49-F238E27FC236}">
                <a16:creationId xmlns:a16="http://schemas.microsoft.com/office/drawing/2014/main" id="{2BC11BAA-4FAA-4EDE-8C9F-C6094B810DED}"/>
              </a:ext>
            </a:extLst>
          </p:cNvPr>
          <p:cNvSpPr txBox="1"/>
          <p:nvPr/>
        </p:nvSpPr>
        <p:spPr>
          <a:xfrm>
            <a:off x="1373200" y="2418080"/>
            <a:ext cx="10129320" cy="2339102"/>
          </a:xfrm>
          <a:prstGeom prst="rect">
            <a:avLst/>
          </a:prstGeom>
          <a:noFill/>
        </p:spPr>
        <p:txBody>
          <a:bodyPr wrap="square">
            <a:spAutoFit/>
          </a:bodyPr>
          <a:lstStyle/>
          <a:p>
            <a:pPr algn="just"/>
            <a:r>
              <a:rPr lang="pt-BR" dirty="0"/>
              <a:t>CNGCEMT</a:t>
            </a:r>
          </a:p>
          <a:p>
            <a:pPr algn="just"/>
            <a:endParaRPr lang="pt-BR" dirty="0"/>
          </a:p>
          <a:p>
            <a:pPr algn="just"/>
            <a:r>
              <a:rPr lang="pt-BR" dirty="0"/>
              <a:t>“</a:t>
            </a:r>
            <a:r>
              <a:rPr lang="pt-BR" sz="2200" i="1" dirty="0"/>
              <a:t>Art. 671. Quando ocorrer fusão de matrículas, a serventia de registro de imóveis deverá verificar, além das características e confrontações resultantes da fusão, com precisão, áreas e medidas dos imóveis, </a:t>
            </a:r>
            <a:r>
              <a:rPr lang="pt-BR" sz="2200" b="1" i="1" u="sng" dirty="0"/>
              <a:t>evitando assim que sejam feitas retificações sem o procedimento legal próprio ou atingidos efeitos só alcançáveis mediante processo de usucapião</a:t>
            </a:r>
            <a:r>
              <a:rPr lang="pt-BR" sz="2200" i="1" dirty="0"/>
              <a:t>.”</a:t>
            </a:r>
          </a:p>
        </p:txBody>
      </p:sp>
    </p:spTree>
    <p:extLst>
      <p:ext uri="{BB962C8B-B14F-4D97-AF65-F5344CB8AC3E}">
        <p14:creationId xmlns:p14="http://schemas.microsoft.com/office/powerpoint/2010/main" val="2404965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CustomShape 1"/>
          <p:cNvSpPr/>
          <p:nvPr/>
        </p:nvSpPr>
        <p:spPr>
          <a:xfrm>
            <a:off x="1584720" y="2041920"/>
            <a:ext cx="10057320" cy="277416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5400" b="1" strike="noStrike" spc="-1" dirty="0">
                <a:solidFill>
                  <a:srgbClr val="000000"/>
                </a:solidFill>
                <a:latin typeface="Arial"/>
                <a:ea typeface="DejaVu Sans"/>
              </a:rPr>
              <a:t>GEO EM ÁREA DESLOCADA OU SOBREPOSTA</a:t>
            </a:r>
            <a:endParaRPr lang="pt-BR" sz="540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0" strike="noStrike" spc="-1">
                <a:solidFill>
                  <a:srgbClr val="000000"/>
                </a:solidFill>
                <a:latin typeface="Arial"/>
                <a:ea typeface="DejaVu Sans"/>
              </a:rPr>
              <a:t>GEO - </a:t>
            </a:r>
            <a:r>
              <a:rPr lang="pt-BR" sz="4000" b="1" strike="noStrike" spc="-1">
                <a:solidFill>
                  <a:srgbClr val="000000"/>
                </a:solidFill>
                <a:latin typeface="Arial"/>
                <a:ea typeface="DejaVu Sans"/>
              </a:rPr>
              <a:t>título deslocado e/ou sobreposto </a:t>
            </a:r>
            <a:endParaRPr lang="pt-BR" sz="4000" b="0" strike="noStrike" spc="-1">
              <a:latin typeface="Arial"/>
            </a:endParaRPr>
          </a:p>
        </p:txBody>
      </p:sp>
      <p:sp>
        <p:nvSpPr>
          <p:cNvPr id="1107" name="CustomShape 2"/>
          <p:cNvSpPr/>
          <p:nvPr/>
        </p:nvSpPr>
        <p:spPr>
          <a:xfrm>
            <a:off x="1422360" y="1604520"/>
            <a:ext cx="10158840" cy="5425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pt-BR" sz="1800" b="1" strike="noStrike" spc="-1" dirty="0">
              <a:latin typeface="Arial"/>
            </a:endParaRPr>
          </a:p>
          <a:p>
            <a:pPr>
              <a:lnSpc>
                <a:spcPct val="90000"/>
              </a:lnSpc>
              <a:spcBef>
                <a:spcPts val="1001"/>
              </a:spcBef>
            </a:pPr>
            <a:endParaRPr lang="pt-BR" sz="1800" b="0" strike="noStrike" spc="-1" dirty="0">
              <a:latin typeface="Arial"/>
            </a:endParaRPr>
          </a:p>
          <a:p>
            <a:pPr marL="228600" indent="-227880">
              <a:lnSpc>
                <a:spcPct val="90000"/>
              </a:lnSpc>
              <a:spcBef>
                <a:spcPts val="1001"/>
              </a:spcBef>
              <a:buClr>
                <a:srgbClr val="000000"/>
              </a:buClr>
              <a:buFont typeface="Arial"/>
              <a:buChar char="•"/>
            </a:pPr>
            <a:r>
              <a:rPr lang="pt-BR" sz="2400" b="1" strike="noStrike" spc="-1" dirty="0">
                <a:solidFill>
                  <a:srgbClr val="000000"/>
                </a:solidFill>
                <a:latin typeface="Arial"/>
                <a:ea typeface="DejaVu Sans"/>
              </a:rPr>
              <a:t>Subseção IV - Da averbação do georreferenciamento em matrícula de título deslocado e/ou sobreposto - art. 1.133 ao ART. 1.142</a:t>
            </a:r>
            <a:endParaRPr lang="pt-BR" sz="2400" b="0" strike="noStrike" spc="-1" dirty="0">
              <a:latin typeface="Arial"/>
            </a:endParaRPr>
          </a:p>
          <a:p>
            <a:pPr marL="228600" indent="-227880">
              <a:lnSpc>
                <a:spcPct val="90000"/>
              </a:lnSpc>
              <a:spcBef>
                <a:spcPts val="1001"/>
              </a:spcBef>
              <a:buClr>
                <a:srgbClr val="FF0000"/>
              </a:buClr>
              <a:buFont typeface="Arial"/>
              <a:buChar char="•"/>
            </a:pPr>
            <a:r>
              <a:rPr lang="pt-BR" sz="2400" b="1" strike="noStrike" spc="-1" dirty="0">
                <a:solidFill>
                  <a:srgbClr val="FF0000"/>
                </a:solidFill>
                <a:latin typeface="Arial"/>
                <a:ea typeface="DejaVu Sans"/>
              </a:rPr>
              <a:t>SOBREPOSIÇÃO</a:t>
            </a:r>
            <a:r>
              <a:rPr lang="pt-BR" sz="2400" b="1" strike="noStrike" spc="-1" dirty="0">
                <a:solidFill>
                  <a:srgbClr val="000000"/>
                </a:solidFill>
                <a:latin typeface="Arial"/>
                <a:ea typeface="DejaVu Sans"/>
              </a:rPr>
              <a:t> é de títulos definitivos</a:t>
            </a:r>
            <a:endParaRPr lang="pt-BR" sz="2400" b="0" strike="noStrike" spc="-1" dirty="0">
              <a:latin typeface="Arial"/>
            </a:endParaRPr>
          </a:p>
          <a:p>
            <a:pPr marL="228600" indent="-227880">
              <a:lnSpc>
                <a:spcPct val="90000"/>
              </a:lnSpc>
              <a:spcBef>
                <a:spcPts val="1001"/>
              </a:spcBef>
              <a:buClr>
                <a:srgbClr val="FF0000"/>
              </a:buClr>
              <a:buFont typeface="Arial"/>
              <a:buChar char="•"/>
            </a:pPr>
            <a:r>
              <a:rPr lang="pt-BR" sz="2400" b="1" strike="noStrike" spc="-1" dirty="0">
                <a:solidFill>
                  <a:srgbClr val="FF0000"/>
                </a:solidFill>
                <a:latin typeface="Arial"/>
                <a:ea typeface="DejaVu Sans"/>
              </a:rPr>
              <a:t>DESLOCAMENTO</a:t>
            </a:r>
            <a:r>
              <a:rPr lang="pt-BR" sz="2400" b="1" strike="noStrike" spc="-1" dirty="0">
                <a:solidFill>
                  <a:srgbClr val="000000"/>
                </a:solidFill>
                <a:latin typeface="Arial"/>
                <a:ea typeface="DejaVu Sans"/>
              </a:rPr>
              <a:t> é no exercício da posse</a:t>
            </a:r>
            <a:endParaRPr lang="pt-BR" sz="2400" b="0" strike="noStrike" spc="-1" dirty="0">
              <a:latin typeface="Arial"/>
            </a:endParaRPr>
          </a:p>
          <a:p>
            <a:pPr marL="228600" indent="-227880">
              <a:lnSpc>
                <a:spcPct val="90000"/>
              </a:lnSpc>
              <a:spcBef>
                <a:spcPts val="1001"/>
              </a:spcBef>
              <a:buClr>
                <a:srgbClr val="000000"/>
              </a:buClr>
              <a:buFont typeface="Arial"/>
              <a:buChar char="•"/>
            </a:pPr>
            <a:r>
              <a:rPr lang="pt-BR" sz="2400" b="1" strike="noStrike" spc="-1" dirty="0">
                <a:solidFill>
                  <a:srgbClr val="000000"/>
                </a:solidFill>
                <a:latin typeface="Arial"/>
                <a:ea typeface="DejaVu Sans"/>
              </a:rPr>
              <a:t> Quem pode confirmar sobreposição ou deslocamento?</a:t>
            </a:r>
            <a:r>
              <a:rPr lang="pt-BR" sz="2400" b="1" strike="noStrike" spc="-1" dirty="0">
                <a:solidFill>
                  <a:srgbClr val="FF0000"/>
                </a:solidFill>
                <a:latin typeface="Arial"/>
                <a:ea typeface="DejaVu Sans"/>
              </a:rPr>
              <a:t> </a:t>
            </a:r>
            <a:r>
              <a:rPr lang="pt-BR" sz="2400" b="1" strike="noStrike" spc="-1" dirty="0" err="1">
                <a:solidFill>
                  <a:srgbClr val="FF0000"/>
                </a:solidFill>
                <a:latin typeface="Arial"/>
                <a:ea typeface="DejaVu Sans"/>
              </a:rPr>
              <a:t>Intermat</a:t>
            </a:r>
            <a:r>
              <a:rPr lang="pt-BR" sz="2400" b="1" strike="noStrike" spc="-1" dirty="0">
                <a:solidFill>
                  <a:srgbClr val="FF0000"/>
                </a:solidFill>
                <a:latin typeface="Arial"/>
                <a:ea typeface="DejaVu Sans"/>
              </a:rPr>
              <a:t> através de certidões de Legitimidade de Origem de Área ou Estudo Cadastral</a:t>
            </a:r>
            <a:endParaRPr lang="pt-BR" sz="2400" b="0" strike="noStrike" spc="-1" dirty="0">
              <a:latin typeface="Arial"/>
            </a:endParaRPr>
          </a:p>
          <a:p>
            <a:pPr marL="228600" indent="-227880">
              <a:lnSpc>
                <a:spcPct val="90000"/>
              </a:lnSpc>
              <a:spcBef>
                <a:spcPts val="1001"/>
              </a:spcBef>
              <a:buClr>
                <a:srgbClr val="000000"/>
              </a:buClr>
              <a:buFont typeface="Arial"/>
              <a:buChar char="•"/>
            </a:pPr>
            <a:r>
              <a:rPr lang="pt-BR" sz="2400" b="1" strike="noStrike" spc="-1" dirty="0">
                <a:solidFill>
                  <a:srgbClr val="000000"/>
                </a:solidFill>
                <a:latin typeface="Arial"/>
                <a:ea typeface="DejaVu Sans"/>
              </a:rPr>
              <a:t>Como verificarmos no primeiro exame? </a:t>
            </a:r>
            <a:endParaRPr lang="pt-BR" sz="2400" b="0" strike="noStrike" spc="-1" dirty="0">
              <a:latin typeface="Arial"/>
            </a:endParaRPr>
          </a:p>
          <a:p>
            <a:pPr marL="514440" indent="-513720">
              <a:lnSpc>
                <a:spcPct val="90000"/>
              </a:lnSpc>
              <a:spcBef>
                <a:spcPts val="1001"/>
              </a:spcBef>
              <a:buClr>
                <a:srgbClr val="000000"/>
              </a:buClr>
              <a:buFont typeface="Arial"/>
              <a:buAutoNum type="arabicParenR"/>
            </a:pPr>
            <a:r>
              <a:rPr lang="pt-BR" sz="2400" b="1" strike="noStrike" spc="-1" dirty="0">
                <a:solidFill>
                  <a:srgbClr val="000000"/>
                </a:solidFill>
                <a:latin typeface="Arial"/>
                <a:ea typeface="DejaVu Sans"/>
              </a:rPr>
              <a:t>Estudando por comparação os confinantes da matrícula e do GEO</a:t>
            </a:r>
            <a:endParaRPr lang="pt-BR" sz="2400" b="0" strike="noStrike" spc="-1" dirty="0">
              <a:latin typeface="Arial"/>
            </a:endParaRPr>
          </a:p>
          <a:p>
            <a:pPr marL="514440" indent="-513720">
              <a:lnSpc>
                <a:spcPct val="90000"/>
              </a:lnSpc>
              <a:spcBef>
                <a:spcPts val="1001"/>
              </a:spcBef>
              <a:buClr>
                <a:srgbClr val="000000"/>
              </a:buClr>
              <a:buFont typeface="Arial"/>
              <a:buAutoNum type="arabicParenR"/>
            </a:pPr>
            <a:r>
              <a:rPr lang="pt-BR" sz="2400" b="1" strike="noStrike" spc="-1" dirty="0">
                <a:solidFill>
                  <a:srgbClr val="000000"/>
                </a:solidFill>
                <a:latin typeface="Arial"/>
                <a:ea typeface="DejaVu Sans"/>
              </a:rPr>
              <a:t>Estudando a cadeia de domínio do imóvel e dos confinantes</a:t>
            </a:r>
            <a:endParaRPr lang="pt-BR" sz="2400" b="0" strike="noStrike" spc="-1" dirty="0">
              <a:latin typeface="Arial"/>
            </a:endParaRPr>
          </a:p>
          <a:p>
            <a:pPr marL="514440" indent="-513720">
              <a:lnSpc>
                <a:spcPct val="90000"/>
              </a:lnSpc>
              <a:spcBef>
                <a:spcPts val="1001"/>
              </a:spcBef>
              <a:buClr>
                <a:srgbClr val="000000"/>
              </a:buClr>
              <a:buFont typeface="Arial"/>
              <a:buAutoNum type="arabicParenR"/>
            </a:pPr>
            <a:r>
              <a:rPr lang="pt-BR" sz="2400" b="1" strike="noStrike" spc="-1" dirty="0">
                <a:solidFill>
                  <a:srgbClr val="000000"/>
                </a:solidFill>
                <a:latin typeface="Arial"/>
                <a:ea typeface="DejaVu Sans"/>
              </a:rPr>
              <a:t>Estudando o título definitivo de origem</a:t>
            </a:r>
            <a:endParaRPr lang="pt-BR" sz="2400" b="0" strike="noStrike" spc="-1" dirty="0">
              <a:latin typeface="Arial"/>
            </a:endParaRPr>
          </a:p>
          <a:p>
            <a:pPr>
              <a:lnSpc>
                <a:spcPct val="90000"/>
              </a:lnSpc>
              <a:spcBef>
                <a:spcPts val="1001"/>
              </a:spcBef>
            </a:pPr>
            <a:endParaRPr lang="pt-BR" sz="2400" b="0" strike="noStrike" spc="-1" dirty="0">
              <a:latin typeface="Arial"/>
            </a:endParaRPr>
          </a:p>
          <a:p>
            <a:pPr>
              <a:lnSpc>
                <a:spcPct val="90000"/>
              </a:lnSpc>
              <a:spcBef>
                <a:spcPts val="1001"/>
              </a:spcBef>
            </a:pPr>
            <a:endParaRPr lang="pt-BR" sz="2400" b="0" strike="noStrike" spc="-1" dirty="0">
              <a:latin typeface="Arial"/>
            </a:endParaRPr>
          </a:p>
          <a:p>
            <a:pPr>
              <a:lnSpc>
                <a:spcPct val="90000"/>
              </a:lnSpc>
              <a:spcBef>
                <a:spcPts val="1001"/>
              </a:spcBef>
            </a:pPr>
            <a:endParaRPr lang="pt-BR" sz="2400" b="0" strike="noStrike" spc="-1" dirty="0">
              <a:latin typeface="Arial"/>
            </a:endParaRPr>
          </a:p>
          <a:p>
            <a:pPr>
              <a:lnSpc>
                <a:spcPct val="90000"/>
              </a:lnSpc>
              <a:spcBef>
                <a:spcPts val="1001"/>
              </a:spcBef>
            </a:pPr>
            <a:endParaRPr lang="pt-BR" sz="2400" b="0" strike="noStrike" spc="-1" dirty="0">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CustomShape 1"/>
          <p:cNvSpPr/>
          <p:nvPr/>
        </p:nvSpPr>
        <p:spPr>
          <a:xfrm>
            <a:off x="1452640" y="3027680"/>
            <a:ext cx="10057320" cy="65048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2800" b="1" strike="noStrike" spc="-1" dirty="0">
                <a:solidFill>
                  <a:srgbClr val="000000"/>
                </a:solidFill>
                <a:latin typeface="Arial"/>
                <a:ea typeface="DejaVu Sans"/>
              </a:rPr>
              <a:t>TABELIONATO DE NOTAS + REGISTRO DE IMÓVEIS</a:t>
            </a:r>
            <a:endParaRPr lang="pt-BR" sz="2800" b="0" strike="noStrike" spc="-1" dirty="0">
              <a:latin typeface="Arial"/>
            </a:endParaRPr>
          </a:p>
        </p:txBody>
      </p:sp>
    </p:spTree>
    <p:extLst>
      <p:ext uri="{BB962C8B-B14F-4D97-AF65-F5344CB8AC3E}">
        <p14:creationId xmlns:p14="http://schemas.microsoft.com/office/powerpoint/2010/main" val="41205498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art.1.133</a:t>
            </a:r>
            <a:endParaRPr lang="pt-BR" sz="4000" b="1" strike="noStrike" spc="-1" dirty="0">
              <a:latin typeface="Arial"/>
            </a:endParaRPr>
          </a:p>
        </p:txBody>
      </p:sp>
      <p:sp>
        <p:nvSpPr>
          <p:cNvPr id="1109" name="CustomShape 2"/>
          <p:cNvSpPr/>
          <p:nvPr/>
        </p:nvSpPr>
        <p:spPr>
          <a:xfrm>
            <a:off x="1422360" y="1807720"/>
            <a:ext cx="10158840" cy="2134360"/>
          </a:xfrm>
          <a:prstGeom prst="rect">
            <a:avLst/>
          </a:prstGeom>
          <a:ln/>
        </p:spPr>
        <p:style>
          <a:lnRef idx="2">
            <a:schemeClr val="accent1"/>
          </a:lnRef>
          <a:fillRef idx="1">
            <a:schemeClr val="lt1"/>
          </a:fillRef>
          <a:effectRef idx="0">
            <a:schemeClr val="accent1"/>
          </a:effectRef>
          <a:fontRef idx="minor">
            <a:schemeClr val="dk1"/>
          </a:fontRef>
        </p:style>
        <p:txBody>
          <a:bodyPr lIns="0" tIns="0" rIns="0" bIns="0" anchor="ctr">
            <a:noAutofit/>
          </a:bodyPr>
          <a:lstStyle/>
          <a:p>
            <a:pPr marL="720" algn="just">
              <a:lnSpc>
                <a:spcPct val="90000"/>
              </a:lnSpc>
              <a:spcBef>
                <a:spcPts val="1001"/>
              </a:spcBef>
              <a:buClr>
                <a:srgbClr val="000000"/>
              </a:buClr>
            </a:pPr>
            <a:r>
              <a:rPr lang="pt-BR" sz="2400" b="1" i="1" strike="noStrike" spc="-1" dirty="0">
                <a:solidFill>
                  <a:srgbClr val="000000"/>
                </a:solidFill>
                <a:latin typeface="Arial"/>
                <a:ea typeface="NSimSun"/>
              </a:rPr>
              <a:t>Art. 1.133. </a:t>
            </a:r>
            <a:r>
              <a:rPr lang="pt-BR" sz="2400" b="0" i="1" strike="noStrike" spc="-1" dirty="0">
                <a:solidFill>
                  <a:srgbClr val="000000"/>
                </a:solidFill>
                <a:latin typeface="Arial"/>
                <a:ea typeface="NSimSun"/>
              </a:rPr>
              <a:t>A averbação do georreferenciamento em matrícula de título deslocado e/ou sobreposto a outro título particular será realizada </a:t>
            </a:r>
            <a:r>
              <a:rPr lang="pt-BR" sz="2400" b="0" i="1" strike="noStrike" spc="-1" dirty="0">
                <a:solidFill>
                  <a:srgbClr val="FF0000"/>
                </a:solidFill>
                <a:latin typeface="Arial"/>
                <a:ea typeface="NSimSun"/>
              </a:rPr>
              <a:t>perante o cartório de registro de imóveis de localização do imóvel</a:t>
            </a:r>
            <a:r>
              <a:rPr lang="pt-BR" sz="2400" b="0" i="1" strike="noStrike" spc="-1" dirty="0">
                <a:solidFill>
                  <a:srgbClr val="000000"/>
                </a:solidFill>
                <a:latin typeface="Arial"/>
                <a:ea typeface="NSimSun"/>
              </a:rPr>
              <a:t>, devendo observar analogicamente o procedimento previsto no </a:t>
            </a:r>
            <a:r>
              <a:rPr lang="pt-BR" sz="2400" b="0" i="1" strike="noStrike" spc="-1" dirty="0">
                <a:solidFill>
                  <a:srgbClr val="FF0000"/>
                </a:solidFill>
                <a:latin typeface="Arial"/>
                <a:ea typeface="NSimSun"/>
              </a:rPr>
              <a:t>inciso II do art. 213 da Lei n. 6.015/1973</a:t>
            </a:r>
            <a:r>
              <a:rPr lang="pt-BR" sz="2400" b="0" i="1" strike="noStrike" spc="-1" dirty="0">
                <a:solidFill>
                  <a:srgbClr val="000000"/>
                </a:solidFill>
                <a:latin typeface="Arial"/>
                <a:ea typeface="NSimSun"/>
              </a:rPr>
              <a:t>, combinad0 o com o Decreto n. 4.449/2002, </a:t>
            </a:r>
            <a:r>
              <a:rPr lang="pt-BR" sz="2400" b="0" i="1" strike="noStrike" spc="-1" dirty="0">
                <a:solidFill>
                  <a:srgbClr val="FF0000"/>
                </a:solidFill>
                <a:latin typeface="Arial"/>
                <a:ea typeface="NSimSun"/>
              </a:rPr>
              <a:t>não implicando reconhecimento do domínio</a:t>
            </a:r>
            <a:r>
              <a:rPr lang="pt-BR" sz="2400" b="0" i="1" strike="noStrike" spc="-1" dirty="0">
                <a:solidFill>
                  <a:srgbClr val="000000"/>
                </a:solidFill>
                <a:latin typeface="Arial"/>
                <a:ea typeface="NSimSun"/>
              </a:rPr>
              <a:t>.</a:t>
            </a:r>
            <a:endParaRPr lang="pt-BR" sz="2400" b="0" strike="noStrike" spc="-1" dirty="0">
              <a:latin typeface="Arial"/>
            </a:endParaRPr>
          </a:p>
        </p:txBody>
      </p:sp>
      <p:sp>
        <p:nvSpPr>
          <p:cNvPr id="5" name="CaixaDeTexto 4">
            <a:extLst>
              <a:ext uri="{FF2B5EF4-FFF2-40B4-BE49-F238E27FC236}">
                <a16:creationId xmlns:a16="http://schemas.microsoft.com/office/drawing/2014/main" id="{F5BF6AA4-9E9D-4425-B132-39A4FC83A1DC}"/>
              </a:ext>
            </a:extLst>
          </p:cNvPr>
          <p:cNvSpPr txBox="1"/>
          <p:nvPr/>
        </p:nvSpPr>
        <p:spPr>
          <a:xfrm>
            <a:off x="1219160" y="4580475"/>
            <a:ext cx="10362040" cy="1346010"/>
          </a:xfrm>
          <a:prstGeom prst="rect">
            <a:avLst/>
          </a:prstGeom>
          <a:noFill/>
        </p:spPr>
        <p:txBody>
          <a:bodyPr wrap="square">
            <a:spAutoFit/>
          </a:bodyPr>
          <a:lstStyle/>
          <a:p>
            <a:pPr marL="571680" indent="-570960">
              <a:lnSpc>
                <a:spcPct val="90000"/>
              </a:lnSpc>
              <a:spcBef>
                <a:spcPts val="1001"/>
              </a:spcBef>
              <a:buClr>
                <a:srgbClr val="000000"/>
              </a:buClr>
              <a:buFont typeface="Arial"/>
              <a:buChar char="•"/>
            </a:pPr>
            <a:r>
              <a:rPr lang="pt-BR" sz="2400" b="1" strike="noStrike" spc="-1" dirty="0">
                <a:solidFill>
                  <a:srgbClr val="000000"/>
                </a:solidFill>
                <a:latin typeface="Arial"/>
                <a:ea typeface="DejaVu Sans"/>
              </a:rPr>
              <a:t>Atribuição territorial – CRI da </a:t>
            </a:r>
            <a:r>
              <a:rPr lang="pt-BR" sz="2400" b="1" strike="noStrike" spc="-1" dirty="0">
                <a:solidFill>
                  <a:srgbClr val="FF0000"/>
                </a:solidFill>
                <a:latin typeface="Arial"/>
                <a:ea typeface="NSimSun"/>
              </a:rPr>
              <a:t>localização do imóvel</a:t>
            </a:r>
            <a:endParaRPr lang="pt-BR" sz="2400" b="0" strike="noStrike" spc="-1" dirty="0">
              <a:latin typeface="Arial"/>
            </a:endParaRPr>
          </a:p>
          <a:p>
            <a:pPr marL="571680" indent="-570960">
              <a:lnSpc>
                <a:spcPct val="90000"/>
              </a:lnSpc>
              <a:spcBef>
                <a:spcPts val="1001"/>
              </a:spcBef>
              <a:buClr>
                <a:srgbClr val="000000"/>
              </a:buClr>
              <a:buFont typeface="Arial"/>
              <a:buChar char="•"/>
            </a:pPr>
            <a:r>
              <a:rPr lang="pt-BR" sz="2400" b="1" strike="noStrike" spc="-1" dirty="0">
                <a:solidFill>
                  <a:srgbClr val="000000"/>
                </a:solidFill>
                <a:latin typeface="Arial"/>
                <a:ea typeface="DejaVu Sans"/>
              </a:rPr>
              <a:t>Procedimento – retificação </a:t>
            </a:r>
            <a:r>
              <a:rPr lang="pt-BR" sz="2400" b="0" strike="noStrike" spc="-1" dirty="0">
                <a:solidFill>
                  <a:srgbClr val="FF0000"/>
                </a:solidFill>
                <a:latin typeface="Arial"/>
                <a:ea typeface="NSimSun"/>
              </a:rPr>
              <a:t>inciso II do art. 213 da Lei n. 6.015/1973</a:t>
            </a:r>
            <a:endParaRPr lang="pt-BR" sz="2400" b="0" strike="noStrike" spc="-1" dirty="0">
              <a:latin typeface="Arial"/>
            </a:endParaRPr>
          </a:p>
          <a:p>
            <a:pPr marL="571680" indent="-570960">
              <a:lnSpc>
                <a:spcPct val="90000"/>
              </a:lnSpc>
              <a:spcBef>
                <a:spcPts val="1001"/>
              </a:spcBef>
              <a:buClr>
                <a:srgbClr val="000000"/>
              </a:buClr>
              <a:buFont typeface="Arial"/>
              <a:buChar char="•"/>
            </a:pPr>
            <a:r>
              <a:rPr lang="pt-BR" sz="2400" b="1" strike="noStrike" spc="-1" dirty="0">
                <a:solidFill>
                  <a:srgbClr val="000000"/>
                </a:solidFill>
                <a:latin typeface="Arial"/>
                <a:ea typeface="DejaVu Sans"/>
              </a:rPr>
              <a:t>Efeitos - </a:t>
            </a:r>
            <a:r>
              <a:rPr lang="pt-BR" sz="2400" b="1" u="sng" strike="noStrike" spc="-1" dirty="0">
                <a:solidFill>
                  <a:srgbClr val="FF0000"/>
                </a:solidFill>
                <a:latin typeface="Arial"/>
                <a:ea typeface="NSimSun"/>
              </a:rPr>
              <a:t>NÃO IMPLICANDO RECONHECIMENTO DO DOMÍNIO</a:t>
            </a:r>
            <a:endParaRPr lang="pt-BR" sz="2400" b="1" u="sng" strike="noStrike" spc="-1" dirty="0">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art.1.134</a:t>
            </a:r>
            <a:endParaRPr lang="pt-BR" sz="4000" b="1" strike="noStrike" spc="-1" dirty="0">
              <a:latin typeface="Arial"/>
            </a:endParaRPr>
          </a:p>
        </p:txBody>
      </p:sp>
      <p:sp>
        <p:nvSpPr>
          <p:cNvPr id="1111" name="CustomShape 2"/>
          <p:cNvSpPr/>
          <p:nvPr/>
        </p:nvSpPr>
        <p:spPr>
          <a:xfrm>
            <a:off x="1422360" y="1544320"/>
            <a:ext cx="10158840" cy="3383280"/>
          </a:xfrm>
          <a:prstGeom prst="rect">
            <a:avLst/>
          </a:prstGeom>
          <a:ln/>
        </p:spPr>
        <p:style>
          <a:lnRef idx="2">
            <a:schemeClr val="accent2"/>
          </a:lnRef>
          <a:fillRef idx="1">
            <a:schemeClr val="lt1"/>
          </a:fillRef>
          <a:effectRef idx="0">
            <a:schemeClr val="accent2"/>
          </a:effectRef>
          <a:fontRef idx="minor">
            <a:schemeClr val="dk1"/>
          </a:fontRef>
        </p:style>
        <p:txBody>
          <a:bodyPr lIns="0" tIns="0" rIns="0" bIns="0" anchor="ctr">
            <a:noAutofit/>
          </a:bodyPr>
          <a:lstStyle/>
          <a:p>
            <a:pPr marL="720" algn="just">
              <a:lnSpc>
                <a:spcPct val="90000"/>
              </a:lnSpc>
              <a:spcBef>
                <a:spcPts val="1001"/>
              </a:spcBef>
              <a:buClr>
                <a:srgbClr val="000000"/>
              </a:buClr>
            </a:pPr>
            <a:r>
              <a:rPr lang="pt-BR" b="1" i="1" strike="noStrike" spc="-1" dirty="0">
                <a:solidFill>
                  <a:srgbClr val="000000"/>
                </a:solidFill>
                <a:latin typeface="Times New Roman"/>
                <a:ea typeface="NSimSun"/>
              </a:rPr>
              <a:t>Art. 1.134</a:t>
            </a:r>
            <a:r>
              <a:rPr lang="pt-BR" b="0" i="1" strike="noStrike" spc="-1" dirty="0">
                <a:solidFill>
                  <a:srgbClr val="000000"/>
                </a:solidFill>
                <a:latin typeface="Times New Roman"/>
                <a:ea typeface="NSimSun"/>
              </a:rPr>
              <a:t>. A averbação do georreferenciamento em matrícula de título deslocado e/ou sobreposto somente é cabível nos casos em que o deslocamento e/ou a sobreposição </a:t>
            </a:r>
            <a:r>
              <a:rPr lang="pt-BR" b="0" i="1" strike="noStrike" spc="-1" dirty="0">
                <a:solidFill>
                  <a:srgbClr val="FF0000"/>
                </a:solidFill>
                <a:latin typeface="Times New Roman"/>
                <a:ea typeface="NSimSun"/>
              </a:rPr>
              <a:t>não ultrapassem os limites territoriais do Município em que o título de origem havia sido emitido</a:t>
            </a:r>
            <a:r>
              <a:rPr lang="pt-BR" b="0" i="1" strike="noStrike" spc="-1" dirty="0">
                <a:solidFill>
                  <a:srgbClr val="000000"/>
                </a:solidFill>
                <a:latin typeface="Times New Roman"/>
                <a:ea typeface="NSimSun"/>
              </a:rPr>
              <a:t> e consoante a atual divisão político-administrativa do Estado.</a:t>
            </a:r>
            <a:endParaRPr lang="pt-BR" b="0" i="1" strike="noStrike" spc="-1" dirty="0">
              <a:latin typeface="Arial"/>
            </a:endParaRPr>
          </a:p>
          <a:p>
            <a:pPr marL="720" algn="just">
              <a:lnSpc>
                <a:spcPct val="90000"/>
              </a:lnSpc>
              <a:spcBef>
                <a:spcPts val="1001"/>
              </a:spcBef>
              <a:buClr>
                <a:srgbClr val="000000"/>
              </a:buClr>
            </a:pPr>
            <a:r>
              <a:rPr lang="pt-BR" b="1" i="1" strike="noStrike" spc="-1" dirty="0">
                <a:solidFill>
                  <a:srgbClr val="000000"/>
                </a:solidFill>
                <a:latin typeface="Times New Roman"/>
                <a:ea typeface="NSimSun"/>
              </a:rPr>
              <a:t>§ 1º. </a:t>
            </a:r>
            <a:r>
              <a:rPr lang="pt-BR" b="0" i="1" strike="noStrike" spc="-1" dirty="0">
                <a:solidFill>
                  <a:srgbClr val="000000"/>
                </a:solidFill>
                <a:latin typeface="Times New Roman"/>
                <a:ea typeface="NSimSun"/>
              </a:rPr>
              <a:t>Não se aplica o procedimento de averbação de georreferenciamento previsto no caput deste artigo no caso de sobreposição e/ou deslocamento incidentes </a:t>
            </a:r>
            <a:r>
              <a:rPr lang="pt-BR" b="0" i="1" strike="noStrike" spc="-1" dirty="0">
                <a:solidFill>
                  <a:srgbClr val="FF0000"/>
                </a:solidFill>
                <a:latin typeface="Times New Roman"/>
                <a:ea typeface="NSimSun"/>
              </a:rPr>
              <a:t>sobre áreas devolutas estaduais, terras indígenas, unidades de conservação federais, estaduais e municipais já regularizadas, glebas federais e quaisquer outras áreas públicas.</a:t>
            </a:r>
            <a:endParaRPr lang="pt-BR" b="0" i="1" strike="noStrike" spc="-1" dirty="0">
              <a:latin typeface="Arial"/>
            </a:endParaRPr>
          </a:p>
          <a:p>
            <a:pPr marL="720" algn="just">
              <a:lnSpc>
                <a:spcPct val="90000"/>
              </a:lnSpc>
              <a:spcBef>
                <a:spcPts val="1001"/>
              </a:spcBef>
              <a:buClr>
                <a:srgbClr val="000000"/>
              </a:buClr>
            </a:pPr>
            <a:r>
              <a:rPr lang="pt-BR" b="1" i="1" strike="noStrike" spc="-1" dirty="0">
                <a:solidFill>
                  <a:srgbClr val="000000"/>
                </a:solidFill>
                <a:latin typeface="Times New Roman"/>
                <a:ea typeface="NSimSun"/>
              </a:rPr>
              <a:t>§ 2º</a:t>
            </a:r>
            <a:r>
              <a:rPr lang="pt-BR" b="0" i="1" strike="noStrike" spc="-1" dirty="0">
                <a:solidFill>
                  <a:srgbClr val="000000"/>
                </a:solidFill>
                <a:latin typeface="Times New Roman"/>
                <a:ea typeface="NSimSun"/>
              </a:rPr>
              <a:t>. O procedimento de averbação de georreferenciamento em matrícula de título deslocado e/ou sobreposto também não pode ser utilizado </a:t>
            </a:r>
            <a:r>
              <a:rPr lang="pt-BR" b="0" i="1" strike="noStrike" spc="-1" dirty="0">
                <a:solidFill>
                  <a:srgbClr val="FF0000"/>
                </a:solidFill>
                <a:latin typeface="Times New Roman"/>
                <a:ea typeface="NSimSun"/>
              </a:rPr>
              <a:t>quando o título de origem havia sido emitido sobre áreas pertencentes a terras indígenas, unidades de conservação federais, estaduais e municipais já regularizadas</a:t>
            </a:r>
            <a:r>
              <a:rPr lang="pt-BR" b="0" i="1" strike="noStrike" spc="-1" dirty="0">
                <a:solidFill>
                  <a:srgbClr val="000000"/>
                </a:solidFill>
                <a:latin typeface="Times New Roman"/>
                <a:ea typeface="NSimSun"/>
              </a:rPr>
              <a:t>, salvo se, neste caso, o imóvel se mantém situado dentro da mesma unidade de conservação e enquanto estiver pendente de regularização (não desonerada para o </a:t>
            </a:r>
            <a:r>
              <a:rPr lang="pt-BR" sz="1600" b="0" i="1" strike="noStrike" spc="-1" dirty="0">
                <a:solidFill>
                  <a:srgbClr val="000000"/>
                </a:solidFill>
                <a:latin typeface="Times New Roman"/>
                <a:ea typeface="NSimSun"/>
              </a:rPr>
              <a:t>Estado).</a:t>
            </a:r>
            <a:endParaRPr lang="pt-BR" sz="2400" b="0" i="1" strike="noStrike" spc="-1" dirty="0">
              <a:latin typeface="Arial"/>
            </a:endParaRPr>
          </a:p>
        </p:txBody>
      </p:sp>
      <p:sp>
        <p:nvSpPr>
          <p:cNvPr id="5" name="CaixaDeTexto 4">
            <a:extLst>
              <a:ext uri="{FF2B5EF4-FFF2-40B4-BE49-F238E27FC236}">
                <a16:creationId xmlns:a16="http://schemas.microsoft.com/office/drawing/2014/main" id="{F8B49D43-98C1-4DA1-874D-300E2B595F25}"/>
              </a:ext>
            </a:extLst>
          </p:cNvPr>
          <p:cNvSpPr txBox="1"/>
          <p:nvPr/>
        </p:nvSpPr>
        <p:spPr>
          <a:xfrm>
            <a:off x="1422360" y="5180880"/>
            <a:ext cx="10158840" cy="1844608"/>
          </a:xfrm>
          <a:prstGeom prst="rect">
            <a:avLst/>
          </a:prstGeom>
          <a:noFill/>
        </p:spPr>
        <p:txBody>
          <a:bodyPr wrap="square">
            <a:spAutoFit/>
          </a:bodyPr>
          <a:lstStyle/>
          <a:p>
            <a:pPr marL="571680" indent="-570960">
              <a:lnSpc>
                <a:spcPct val="90000"/>
              </a:lnSpc>
              <a:spcBef>
                <a:spcPts val="1001"/>
              </a:spcBef>
              <a:buClr>
                <a:srgbClr val="000000"/>
              </a:buClr>
              <a:buFont typeface="Arial"/>
              <a:buChar char="•"/>
            </a:pPr>
            <a:r>
              <a:rPr lang="pt-BR" sz="1800" b="0" strike="noStrike" spc="-1" dirty="0">
                <a:solidFill>
                  <a:srgbClr val="000000"/>
                </a:solidFill>
                <a:latin typeface="Arial"/>
                <a:ea typeface="DejaVu Sans"/>
              </a:rPr>
              <a:t>Vedações – em destaque - </a:t>
            </a:r>
            <a:r>
              <a:rPr lang="pt-BR" b="0" i="1" strike="noStrike" spc="-1" dirty="0">
                <a:solidFill>
                  <a:srgbClr val="FF0000"/>
                </a:solidFill>
                <a:latin typeface="Times New Roman"/>
                <a:ea typeface="NSimSun"/>
              </a:rPr>
              <a:t>sobre áreas devolutas estaduais, terras indígenas, unidades de conservação federais, estaduais e municipais </a:t>
            </a:r>
            <a:endParaRPr lang="pt-BR" sz="1800" b="0" strike="noStrike" spc="-1" dirty="0">
              <a:latin typeface="Arial"/>
            </a:endParaRPr>
          </a:p>
          <a:p>
            <a:pPr marL="457200" indent="-456480">
              <a:lnSpc>
                <a:spcPct val="90000"/>
              </a:lnSpc>
              <a:spcBef>
                <a:spcPts val="1001"/>
              </a:spcBef>
              <a:buClr>
                <a:srgbClr val="000000"/>
              </a:buClr>
              <a:buFont typeface="Arial"/>
              <a:buChar char="-"/>
            </a:pPr>
            <a:r>
              <a:rPr lang="pt-BR" sz="1800" b="0" strike="noStrike" spc="-1" dirty="0" err="1">
                <a:solidFill>
                  <a:srgbClr val="000000"/>
                </a:solidFill>
                <a:latin typeface="Arial"/>
                <a:ea typeface="DejaVu Sans"/>
              </a:rPr>
              <a:t>Intermat</a:t>
            </a:r>
            <a:r>
              <a:rPr lang="pt-BR" sz="1800" b="0" strike="noStrike" spc="-1" dirty="0">
                <a:solidFill>
                  <a:srgbClr val="000000"/>
                </a:solidFill>
                <a:latin typeface="Arial"/>
                <a:ea typeface="DejaVu Sans"/>
              </a:rPr>
              <a:t> – </a:t>
            </a:r>
            <a:r>
              <a:rPr lang="pt-BR" b="0" i="1" strike="noStrike" spc="-1" dirty="0">
                <a:solidFill>
                  <a:srgbClr val="FF0000"/>
                </a:solidFill>
                <a:latin typeface="Times New Roman"/>
                <a:ea typeface="NSimSun"/>
              </a:rPr>
              <a:t>ultrapassem os limites territoriais do Município em que o título de origem havia sido emitido</a:t>
            </a:r>
          </a:p>
          <a:p>
            <a:pPr marL="457200" indent="-456480">
              <a:lnSpc>
                <a:spcPct val="90000"/>
              </a:lnSpc>
              <a:spcBef>
                <a:spcPts val="1001"/>
              </a:spcBef>
              <a:buClr>
                <a:srgbClr val="000000"/>
              </a:buClr>
              <a:buFont typeface="Arial"/>
              <a:buChar char="-"/>
            </a:pPr>
            <a:r>
              <a:rPr lang="pt-BR" sz="1800" b="0" strike="noStrike" spc="-1" dirty="0">
                <a:solidFill>
                  <a:srgbClr val="000000"/>
                </a:solidFill>
                <a:latin typeface="Arial"/>
                <a:ea typeface="DejaVu Sans"/>
              </a:rPr>
              <a:t>- Procedimento </a:t>
            </a:r>
            <a:r>
              <a:rPr lang="pt-BR" sz="1800" b="1" strike="noStrike" spc="-1" dirty="0">
                <a:solidFill>
                  <a:srgbClr val="FF0000"/>
                </a:solidFill>
                <a:latin typeface="Arial"/>
                <a:ea typeface="DejaVu Sans"/>
              </a:rPr>
              <a:t>Lei  </a:t>
            </a:r>
            <a:r>
              <a:rPr lang="pt-BR" spc="-1" dirty="0">
                <a:solidFill>
                  <a:srgbClr val="000000"/>
                </a:solidFill>
              </a:rPr>
              <a:t>de arrecadação (</a:t>
            </a:r>
            <a:r>
              <a:rPr lang="pt-BR" dirty="0" err="1"/>
              <a:t>rt</a:t>
            </a:r>
            <a:r>
              <a:rPr lang="pt-BR" dirty="0"/>
              <a:t>. 9º-A – Código de Terras – alterado pela Lei 10.863/2019.</a:t>
            </a:r>
            <a:endParaRPr lang="pt-BR" spc="-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CustomShape 1"/>
          <p:cNvSpPr/>
          <p:nvPr/>
        </p:nvSpPr>
        <p:spPr>
          <a:xfrm>
            <a:off x="1371600" y="273600"/>
            <a:ext cx="1020960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cap="all" spc="-1">
                <a:solidFill>
                  <a:srgbClr val="034793"/>
                </a:solidFill>
                <a:latin typeface="Arial"/>
                <a:ea typeface="DejaVu Sans"/>
              </a:rPr>
              <a:t>SEDE DO GOVERNO EM VILA BELA</a:t>
            </a:r>
            <a:endParaRPr lang="pt-BR" sz="4000" b="0" strike="noStrike" spc="-1">
              <a:latin typeface="Arial"/>
            </a:endParaRPr>
          </a:p>
        </p:txBody>
      </p:sp>
      <p:sp>
        <p:nvSpPr>
          <p:cNvPr id="980" name="CustomShape 2"/>
          <p:cNvSpPr/>
          <p:nvPr/>
        </p:nvSpPr>
        <p:spPr>
          <a:xfrm>
            <a:off x="1441440" y="2163240"/>
            <a:ext cx="7267918" cy="352660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a:p>
            <a:pPr algn="just">
              <a:lnSpc>
                <a:spcPct val="100000"/>
              </a:lnSpc>
            </a:pPr>
            <a:endParaRPr lang="pt-BR" sz="1800" b="0" strike="noStrike" spc="-1" dirty="0">
              <a:latin typeface="Arial"/>
            </a:endParaRPr>
          </a:p>
          <a:p>
            <a:pPr algn="just">
              <a:lnSpc>
                <a:spcPct val="100000"/>
              </a:lnSpc>
            </a:pPr>
            <a:endParaRPr lang="pt-BR" sz="1800" b="0" strike="noStrike" spc="-1" dirty="0">
              <a:latin typeface="Arial"/>
            </a:endParaRPr>
          </a:p>
          <a:p>
            <a:pPr algn="ctr">
              <a:lnSpc>
                <a:spcPct val="100000"/>
              </a:lnSpc>
            </a:pPr>
            <a:endParaRPr lang="pt-BR" sz="1800" b="0" strike="noStrike" spc="-1" dirty="0">
              <a:latin typeface="Arial"/>
            </a:endParaRPr>
          </a:p>
          <a:p>
            <a:pPr algn="ctr">
              <a:lnSpc>
                <a:spcPct val="100000"/>
              </a:lnSpc>
            </a:pPr>
            <a:endParaRPr lang="pt-BR" sz="1800" b="0" strike="noStrike" spc="-1" dirty="0">
              <a:latin typeface="Arial"/>
            </a:endParaRPr>
          </a:p>
          <a:p>
            <a:pPr algn="ctr">
              <a:lnSpc>
                <a:spcPct val="100000"/>
              </a:lnSpc>
            </a:pPr>
            <a:r>
              <a:rPr lang="pt-BR" sz="2800" b="0" strike="noStrike" spc="-1" dirty="0">
                <a:solidFill>
                  <a:srgbClr val="000000"/>
                </a:solidFill>
                <a:latin typeface="Arial"/>
                <a:ea typeface="DejaVu Sans"/>
              </a:rPr>
              <a:t> </a:t>
            </a:r>
            <a:endParaRPr lang="pt-BR" sz="2800" b="0" strike="noStrike" spc="-1" dirty="0">
              <a:latin typeface="Arial"/>
            </a:endParaRPr>
          </a:p>
          <a:p>
            <a:pPr algn="ctr">
              <a:lnSpc>
                <a:spcPct val="100000"/>
              </a:lnSpc>
            </a:pPr>
            <a:endParaRPr lang="pt-BR" sz="2800" b="0" strike="noStrike" spc="-1" dirty="0">
              <a:latin typeface="Arial"/>
            </a:endParaRPr>
          </a:p>
        </p:txBody>
      </p:sp>
      <p:sp>
        <p:nvSpPr>
          <p:cNvPr id="982" name="CustomShape 3"/>
          <p:cNvSpPr/>
          <p:nvPr/>
        </p:nvSpPr>
        <p:spPr>
          <a:xfrm>
            <a:off x="7154332" y="1957500"/>
            <a:ext cx="4348080" cy="393808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7200">
              <a:lnSpc>
                <a:spcPct val="100000"/>
              </a:lnSpc>
              <a:buFont typeface="Arial" panose="020B0604020202020204" pitchFamily="34" charset="0"/>
              <a:buChar char="•"/>
            </a:pPr>
            <a:r>
              <a:rPr lang="pt-BR" sz="2500" b="0" strike="noStrike" spc="-1" dirty="0">
                <a:solidFill>
                  <a:srgbClr val="333333"/>
                </a:solidFill>
                <a:latin typeface="arial"/>
                <a:ea typeface="DejaVu Sans"/>
              </a:rPr>
              <a:t>Primeira sede do governo de </a:t>
            </a:r>
            <a:r>
              <a:rPr lang="pt-BR" sz="2500" b="1" strike="noStrike" spc="-1" dirty="0">
                <a:solidFill>
                  <a:srgbClr val="8F8F8F"/>
                </a:solidFill>
                <a:latin typeface="arial"/>
                <a:ea typeface="DejaVu Sans"/>
                <a:hlinkClick r:id="rId3"/>
              </a:rPr>
              <a:t>Mato Grosso</a:t>
            </a:r>
            <a:r>
              <a:rPr lang="pt-BR" sz="2500" b="1" strike="noStrike" spc="-1" dirty="0">
                <a:solidFill>
                  <a:srgbClr val="A80000"/>
                </a:solidFill>
                <a:latin typeface="arial"/>
                <a:ea typeface="DejaVu Sans"/>
              </a:rPr>
              <a:t> </a:t>
            </a:r>
            <a:r>
              <a:rPr lang="pt-BR" sz="2500" b="1" strike="noStrike" spc="-1" dirty="0">
                <a:latin typeface="arial"/>
                <a:ea typeface="DejaVu Sans"/>
              </a:rPr>
              <a:t>-</a:t>
            </a:r>
            <a:r>
              <a:rPr lang="pt-BR" sz="2500" b="0" strike="noStrike" spc="-1" dirty="0">
                <a:solidFill>
                  <a:srgbClr val="333333"/>
                </a:solidFill>
                <a:latin typeface="arial"/>
                <a:ea typeface="DejaVu Sans"/>
              </a:rPr>
              <a:t> Palácio dos Capitães Generais - Vila Bela da Santíssima Trindade </a:t>
            </a:r>
            <a:endParaRPr lang="pt-BR" sz="2500" b="0" strike="noStrike" spc="-1" dirty="0">
              <a:latin typeface="Arial"/>
            </a:endParaRPr>
          </a:p>
          <a:p>
            <a:pPr marL="285840" indent="-285480">
              <a:lnSpc>
                <a:spcPct val="100000"/>
              </a:lnSpc>
              <a:buClr>
                <a:srgbClr val="333333"/>
              </a:buClr>
              <a:buFont typeface="Arial"/>
              <a:buChar char="•"/>
            </a:pPr>
            <a:r>
              <a:rPr lang="pt-BR" sz="2500" b="0" strike="noStrike" spc="-1" dirty="0">
                <a:solidFill>
                  <a:srgbClr val="333333"/>
                </a:solidFill>
                <a:latin typeface="arial"/>
                <a:ea typeface="DejaVu Sans"/>
              </a:rPr>
              <a:t>Tombado como patrimônio histórico do estado</a:t>
            </a:r>
            <a:endParaRPr lang="pt-BR" sz="2500" b="0" strike="noStrike" spc="-1" dirty="0">
              <a:latin typeface="Arial"/>
            </a:endParaRPr>
          </a:p>
          <a:p>
            <a:pPr marL="285840" indent="-285480">
              <a:lnSpc>
                <a:spcPct val="100000"/>
              </a:lnSpc>
              <a:buClr>
                <a:srgbClr val="333333"/>
              </a:buClr>
              <a:buFont typeface="Arial"/>
              <a:buChar char="•"/>
            </a:pPr>
            <a:r>
              <a:rPr lang="pt-BR" sz="2500" b="0" strike="noStrike" spc="-1" dirty="0">
                <a:solidFill>
                  <a:srgbClr val="333333"/>
                </a:solidFill>
                <a:latin typeface="arial"/>
                <a:ea typeface="DejaVu Sans"/>
              </a:rPr>
              <a:t>Foi sede por 68 anos e somente em 1835 a capital foi transferida para Cuiabá</a:t>
            </a:r>
            <a:endParaRPr lang="pt-BR" sz="2500" b="0" strike="noStrike" spc="-1" dirty="0">
              <a:latin typeface="Arial"/>
            </a:endParaRPr>
          </a:p>
        </p:txBody>
      </p:sp>
      <p:pic>
        <p:nvPicPr>
          <p:cNvPr id="3074" name="Picture 2" descr="Ruínas de Vila Bela da Santíssima Trindade, em MT (Foto: José Medeiros/Gcom-MT)">
            <a:extLst>
              <a:ext uri="{FF2B5EF4-FFF2-40B4-BE49-F238E27FC236}">
                <a16:creationId xmlns:a16="http://schemas.microsoft.com/office/drawing/2014/main" id="{11229B4D-CA4B-4E0D-B8D8-81BD6C276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727860"/>
            <a:ext cx="4273549" cy="3205162"/>
          </a:xfrm>
          <a:prstGeom prst="rect">
            <a:avLst/>
          </a:prstGeom>
          <a:noFill/>
          <a:extLst>
            <a:ext uri="{909E8E84-426E-40DD-AFC4-6F175D3DCCD1}">
              <a14:hiddenFill xmlns:a14="http://schemas.microsoft.com/office/drawing/2010/main">
                <a:solidFill>
                  <a:srgbClr val="FFFFFF"/>
                </a:solidFill>
              </a14:hiddenFill>
            </a:ext>
          </a:extLst>
        </p:spPr>
      </p:pic>
      <p:pic>
        <p:nvPicPr>
          <p:cNvPr id="981" name="Picture 2" descr="Prédio estava em ruínas e passou por reforma (Foto: Secretaria de Cultura de MT/ Divulgação)"/>
          <p:cNvPicPr/>
          <p:nvPr/>
        </p:nvPicPr>
        <p:blipFill>
          <a:blip r:embed="rId5"/>
          <a:stretch/>
        </p:blipFill>
        <p:spPr>
          <a:xfrm>
            <a:off x="3057170" y="4076001"/>
            <a:ext cx="3865520" cy="2403600"/>
          </a:xfrm>
          <a:prstGeom prst="rect">
            <a:avLst/>
          </a:prstGeom>
          <a:ln w="0">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art.1.135</a:t>
            </a:r>
            <a:endParaRPr lang="pt-BR" sz="4000" b="1" strike="noStrike" spc="-1" dirty="0">
              <a:latin typeface="Arial"/>
            </a:endParaRPr>
          </a:p>
        </p:txBody>
      </p:sp>
      <p:sp>
        <p:nvSpPr>
          <p:cNvPr id="1113" name="CustomShape 2"/>
          <p:cNvSpPr/>
          <p:nvPr/>
        </p:nvSpPr>
        <p:spPr>
          <a:xfrm>
            <a:off x="1422360" y="1666240"/>
            <a:ext cx="10158840" cy="2681600"/>
          </a:xfrm>
          <a:prstGeom prst="rect">
            <a:avLst/>
          </a:prstGeom>
          <a:ln/>
        </p:spPr>
        <p:style>
          <a:lnRef idx="2">
            <a:schemeClr val="accent1"/>
          </a:lnRef>
          <a:fillRef idx="1">
            <a:schemeClr val="lt1"/>
          </a:fillRef>
          <a:effectRef idx="0">
            <a:schemeClr val="accent1"/>
          </a:effectRef>
          <a:fontRef idx="minor">
            <a:schemeClr val="dk1"/>
          </a:fontRef>
        </p:style>
        <p:txBody>
          <a:bodyPr lIns="0" tIns="0" rIns="0" bIns="0" anchor="ctr">
            <a:noAutofit/>
          </a:bodyPr>
          <a:lstStyle/>
          <a:p>
            <a:pPr marL="720" algn="just">
              <a:lnSpc>
                <a:spcPct val="90000"/>
              </a:lnSpc>
              <a:spcBef>
                <a:spcPts val="1001"/>
              </a:spcBef>
              <a:buClr>
                <a:srgbClr val="000000"/>
              </a:buClr>
            </a:pPr>
            <a:r>
              <a:rPr lang="pt-BR" sz="2000" b="1" i="1" strike="noStrike" spc="-1" dirty="0">
                <a:solidFill>
                  <a:srgbClr val="000000"/>
                </a:solidFill>
                <a:latin typeface="Arial"/>
                <a:ea typeface="NSimSun"/>
              </a:rPr>
              <a:t>Art. 1.135. </a:t>
            </a:r>
            <a:r>
              <a:rPr lang="pt-BR" sz="2000" b="0" i="1" strike="noStrike" spc="-1" dirty="0">
                <a:solidFill>
                  <a:srgbClr val="000000"/>
                </a:solidFill>
                <a:latin typeface="Arial"/>
                <a:ea typeface="NSimSun"/>
              </a:rPr>
              <a:t>Havendo sobreposição e/ou deslocamento da </a:t>
            </a:r>
            <a:r>
              <a:rPr lang="pt-BR" sz="2000" b="0" i="1" strike="noStrike" spc="-1" dirty="0">
                <a:solidFill>
                  <a:srgbClr val="FF0000"/>
                </a:solidFill>
                <a:latin typeface="Arial"/>
                <a:ea typeface="NSimSun"/>
              </a:rPr>
              <a:t>área sobre gleba federal</a:t>
            </a:r>
            <a:r>
              <a:rPr lang="pt-BR" sz="2000" b="0" i="1" strike="noStrike" spc="-1" dirty="0">
                <a:solidFill>
                  <a:srgbClr val="000000"/>
                </a:solidFill>
                <a:latin typeface="Arial"/>
                <a:ea typeface="NSimSun"/>
              </a:rPr>
              <a:t>, mas comprovada por intermédio </a:t>
            </a:r>
            <a:r>
              <a:rPr lang="pt-BR" sz="2000" b="0" i="1" strike="noStrike" spc="-1" dirty="0">
                <a:solidFill>
                  <a:srgbClr val="FF0000"/>
                </a:solidFill>
                <a:latin typeface="Arial"/>
                <a:ea typeface="NSimSun"/>
              </a:rPr>
              <a:t>de anuência do Instituto de Terras do Estado de Mato Grosso - </a:t>
            </a:r>
            <a:r>
              <a:rPr lang="pt-BR" sz="2000" b="0" i="1" strike="noStrike" spc="-1" dirty="0" err="1">
                <a:solidFill>
                  <a:srgbClr val="FF0000"/>
                </a:solidFill>
                <a:latin typeface="Arial"/>
                <a:ea typeface="NSimSun"/>
              </a:rPr>
              <a:t>Intermat</a:t>
            </a:r>
            <a:r>
              <a:rPr lang="pt-BR" sz="2000" b="0" i="1" strike="noStrike" spc="-1" dirty="0">
                <a:solidFill>
                  <a:srgbClr val="FF0000"/>
                </a:solidFill>
                <a:latin typeface="Arial"/>
                <a:ea typeface="NSimSun"/>
              </a:rPr>
              <a:t> </a:t>
            </a:r>
            <a:r>
              <a:rPr lang="pt-BR" sz="2000" b="0" i="1" strike="noStrike" spc="-1" dirty="0">
                <a:solidFill>
                  <a:srgbClr val="000000"/>
                </a:solidFill>
                <a:latin typeface="Arial"/>
                <a:ea typeface="NSimSun"/>
              </a:rPr>
              <a:t>a emissão de título do Estado em data anterior à arrecadação federal, a retificação da matrícula poderá ser realizada, mediante a </a:t>
            </a:r>
            <a:r>
              <a:rPr lang="pt-BR" sz="2000" b="0" i="1" strike="noStrike" spc="-1" dirty="0">
                <a:solidFill>
                  <a:srgbClr val="FF0000"/>
                </a:solidFill>
                <a:latin typeface="Arial"/>
                <a:ea typeface="NSimSun"/>
              </a:rPr>
              <a:t>ratificação do título estadual pela União</a:t>
            </a:r>
            <a:r>
              <a:rPr lang="pt-BR" sz="2000" b="0" i="1" strike="noStrike" spc="-1" dirty="0">
                <a:solidFill>
                  <a:srgbClr val="000000"/>
                </a:solidFill>
                <a:latin typeface="Arial"/>
                <a:ea typeface="NSimSun"/>
              </a:rPr>
              <a:t>, na forma do art. 7º da</a:t>
            </a:r>
            <a:r>
              <a:rPr lang="pt-BR" sz="2000" b="0" i="1" strike="noStrike" spc="-1" dirty="0">
                <a:solidFill>
                  <a:srgbClr val="FF0000"/>
                </a:solidFill>
                <a:latin typeface="Arial"/>
                <a:ea typeface="NSimSun"/>
              </a:rPr>
              <a:t> Lei n. 6.739/1979</a:t>
            </a:r>
            <a:r>
              <a:rPr lang="pt-BR" sz="2000" b="0" i="1" strike="noStrike" spc="-1" dirty="0">
                <a:solidFill>
                  <a:srgbClr val="000000"/>
                </a:solidFill>
                <a:latin typeface="Arial"/>
                <a:ea typeface="NSimSun"/>
              </a:rPr>
              <a:t>, combinado com os §§ 1º e 2º, III, do art. 2º do </a:t>
            </a:r>
            <a:r>
              <a:rPr lang="pt-BR" sz="2000" b="0" i="1" strike="noStrike" spc="-1" dirty="0">
                <a:solidFill>
                  <a:srgbClr val="FF0000"/>
                </a:solidFill>
                <a:latin typeface="Arial"/>
                <a:ea typeface="NSimSun"/>
              </a:rPr>
              <a:t>Decreto-Lei n. 2.375/1987</a:t>
            </a:r>
            <a:r>
              <a:rPr lang="pt-BR" sz="2000" b="0" i="1" strike="noStrike" spc="-1" dirty="0">
                <a:solidFill>
                  <a:srgbClr val="000000"/>
                </a:solidFill>
                <a:latin typeface="Arial"/>
                <a:ea typeface="NSimSun"/>
              </a:rPr>
              <a:t>, devendo ser apresentada, neste caso, a </a:t>
            </a:r>
            <a:r>
              <a:rPr lang="pt-BR" sz="2000" b="0" i="1" strike="noStrike" spc="-1" dirty="0">
                <a:solidFill>
                  <a:srgbClr val="FF0000"/>
                </a:solidFill>
                <a:latin typeface="Arial"/>
                <a:ea typeface="NSimSun"/>
              </a:rPr>
              <a:t>anuência</a:t>
            </a:r>
            <a:r>
              <a:rPr lang="pt-BR" sz="2000" b="0" i="1" strike="noStrike" spc="-1" dirty="0">
                <a:solidFill>
                  <a:srgbClr val="000000"/>
                </a:solidFill>
                <a:latin typeface="Arial"/>
                <a:ea typeface="NSimSun"/>
              </a:rPr>
              <a:t> do órgão fundiário federal (Instituto Nacional de Colonização e Reforma Agrária - </a:t>
            </a:r>
            <a:r>
              <a:rPr lang="pt-BR" sz="2000" b="0" i="1" strike="noStrike" spc="-1" dirty="0">
                <a:solidFill>
                  <a:srgbClr val="FF0000"/>
                </a:solidFill>
                <a:latin typeface="Arial"/>
                <a:ea typeface="NSimSun"/>
              </a:rPr>
              <a:t>Incra</a:t>
            </a:r>
            <a:r>
              <a:rPr lang="pt-BR" sz="2000" b="0" i="1" strike="noStrike" spc="-1" dirty="0">
                <a:solidFill>
                  <a:srgbClr val="000000"/>
                </a:solidFill>
                <a:latin typeface="Arial"/>
                <a:ea typeface="NSimSun"/>
              </a:rPr>
              <a:t> ou Ministério do Desenvolvimento Agrário - </a:t>
            </a:r>
            <a:r>
              <a:rPr lang="pt-BR" sz="2000" b="0" i="1" strike="noStrike" spc="-1" dirty="0">
                <a:solidFill>
                  <a:srgbClr val="FF0000"/>
                </a:solidFill>
                <a:latin typeface="Arial"/>
                <a:ea typeface="NSimSun"/>
              </a:rPr>
              <a:t>MDA</a:t>
            </a:r>
            <a:r>
              <a:rPr lang="pt-BR" sz="2000" b="0" i="1" strike="noStrike" spc="-1" dirty="0">
                <a:solidFill>
                  <a:srgbClr val="000000"/>
                </a:solidFill>
                <a:latin typeface="Arial"/>
                <a:ea typeface="NSimSun"/>
              </a:rPr>
              <a:t>) como pressuposto para a averbação de georreferenciamento.</a:t>
            </a:r>
            <a:endParaRPr lang="pt-BR" sz="2000" b="0" i="1" strike="noStrike" spc="-1" dirty="0">
              <a:latin typeface="Arial"/>
            </a:endParaRPr>
          </a:p>
        </p:txBody>
      </p:sp>
      <p:sp>
        <p:nvSpPr>
          <p:cNvPr id="5" name="CaixaDeTexto 4">
            <a:extLst>
              <a:ext uri="{FF2B5EF4-FFF2-40B4-BE49-F238E27FC236}">
                <a16:creationId xmlns:a16="http://schemas.microsoft.com/office/drawing/2014/main" id="{FA6D3752-0B0B-4A50-8F5E-7D43B8508072}"/>
              </a:ext>
            </a:extLst>
          </p:cNvPr>
          <p:cNvSpPr txBox="1"/>
          <p:nvPr/>
        </p:nvSpPr>
        <p:spPr>
          <a:xfrm>
            <a:off x="1310640" y="4739495"/>
            <a:ext cx="10596880" cy="1179810"/>
          </a:xfrm>
          <a:prstGeom prst="rect">
            <a:avLst/>
          </a:prstGeom>
          <a:noFill/>
        </p:spPr>
        <p:txBody>
          <a:bodyPr wrap="square">
            <a:spAutoFit/>
          </a:bodyPr>
          <a:lstStyle/>
          <a:p>
            <a:pPr marL="571680" indent="-570960">
              <a:lnSpc>
                <a:spcPct val="90000"/>
              </a:lnSpc>
              <a:spcBef>
                <a:spcPts val="1001"/>
              </a:spcBef>
              <a:buClr>
                <a:srgbClr val="000000"/>
              </a:buClr>
              <a:buFont typeface="Arial"/>
              <a:buChar char="•"/>
            </a:pPr>
            <a:r>
              <a:rPr lang="pt-BR" sz="2000" b="0" strike="noStrike" spc="-1" dirty="0">
                <a:solidFill>
                  <a:srgbClr val="000000"/>
                </a:solidFill>
                <a:latin typeface="Arial"/>
                <a:ea typeface="DejaVu Sans"/>
              </a:rPr>
              <a:t>Procedimento quando </a:t>
            </a:r>
            <a:r>
              <a:rPr lang="pt-BR" sz="2000" b="0" strike="noStrike" spc="-1" dirty="0">
                <a:solidFill>
                  <a:srgbClr val="000000"/>
                </a:solidFill>
                <a:latin typeface="Arial"/>
                <a:ea typeface="NSimSun"/>
              </a:rPr>
              <a:t>sobreposição e/ou deslocamento da área sobre gleba federal</a:t>
            </a:r>
            <a:endParaRPr lang="pt-BR" sz="2000" b="0" strike="noStrike" spc="-1" dirty="0">
              <a:latin typeface="Arial"/>
            </a:endParaRPr>
          </a:p>
          <a:p>
            <a:pPr marL="343080" indent="-342360">
              <a:lnSpc>
                <a:spcPct val="90000"/>
              </a:lnSpc>
              <a:spcBef>
                <a:spcPts val="1001"/>
              </a:spcBef>
              <a:buClr>
                <a:srgbClr val="000000"/>
              </a:buClr>
              <a:buFont typeface="Arial"/>
              <a:buChar char="-"/>
            </a:pPr>
            <a:r>
              <a:rPr lang="pt-BR" sz="2000" b="0" strike="noStrike" spc="-1" dirty="0">
                <a:solidFill>
                  <a:srgbClr val="000000"/>
                </a:solidFill>
                <a:latin typeface="Arial"/>
                <a:ea typeface="NSimSun"/>
              </a:rPr>
              <a:t>Titulo do estado anterior à arrecadação federal</a:t>
            </a:r>
            <a:endParaRPr lang="pt-BR" sz="2000" b="0" strike="noStrike" spc="-1" dirty="0">
              <a:latin typeface="Arial"/>
            </a:endParaRPr>
          </a:p>
          <a:p>
            <a:pPr marL="343080" indent="-342360">
              <a:lnSpc>
                <a:spcPct val="90000"/>
              </a:lnSpc>
              <a:spcBef>
                <a:spcPts val="1001"/>
              </a:spcBef>
              <a:buClr>
                <a:srgbClr val="000000"/>
              </a:buClr>
              <a:buFont typeface="Arial"/>
              <a:buChar char="-"/>
            </a:pPr>
            <a:r>
              <a:rPr lang="pt-BR" sz="2000" b="0" strike="noStrike" spc="-1" dirty="0">
                <a:solidFill>
                  <a:srgbClr val="000000"/>
                </a:solidFill>
                <a:latin typeface="Arial"/>
                <a:ea typeface="NSimSun"/>
              </a:rPr>
              <a:t>Prévia anuência </a:t>
            </a:r>
            <a:r>
              <a:rPr lang="pt-BR" sz="2000" b="0" strike="noStrike" spc="-1" dirty="0" err="1">
                <a:solidFill>
                  <a:srgbClr val="000000"/>
                </a:solidFill>
                <a:latin typeface="Arial"/>
                <a:ea typeface="NSimSun"/>
              </a:rPr>
              <a:t>Intermat</a:t>
            </a:r>
            <a:r>
              <a:rPr lang="pt-BR" sz="2000" b="0" strike="noStrike" spc="-1" dirty="0">
                <a:solidFill>
                  <a:srgbClr val="000000"/>
                </a:solidFill>
                <a:latin typeface="Arial"/>
                <a:ea typeface="NSimSun"/>
              </a:rPr>
              <a:t>, Incra/MDA</a:t>
            </a:r>
            <a:endParaRPr lang="pt-BR" sz="2000" b="0" strike="noStrike" spc="-1" dirty="0">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CustomShape 1"/>
          <p:cNvSpPr/>
          <p:nvPr/>
        </p:nvSpPr>
        <p:spPr>
          <a:xfrm>
            <a:off x="13917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art.1.136</a:t>
            </a:r>
            <a:endParaRPr lang="pt-BR" sz="4000" b="1" strike="noStrike" spc="-1" dirty="0">
              <a:latin typeface="Arial"/>
            </a:endParaRPr>
          </a:p>
        </p:txBody>
      </p:sp>
      <p:sp>
        <p:nvSpPr>
          <p:cNvPr id="5" name="CaixaDeTexto 4">
            <a:extLst>
              <a:ext uri="{FF2B5EF4-FFF2-40B4-BE49-F238E27FC236}">
                <a16:creationId xmlns:a16="http://schemas.microsoft.com/office/drawing/2014/main" id="{6B010FC2-5519-4477-8B57-D9ECDC95BB04}"/>
              </a:ext>
            </a:extLst>
          </p:cNvPr>
          <p:cNvSpPr txBox="1"/>
          <p:nvPr/>
        </p:nvSpPr>
        <p:spPr>
          <a:xfrm>
            <a:off x="1391760" y="4888786"/>
            <a:ext cx="9875680" cy="1723549"/>
          </a:xfrm>
          <a:prstGeom prst="rect">
            <a:avLst/>
          </a:prstGeom>
          <a:noFill/>
        </p:spPr>
        <p:txBody>
          <a:bodyPr wrap="square">
            <a:spAutoFit/>
          </a:bodyPr>
          <a:lstStyle/>
          <a:p>
            <a:pPr>
              <a:lnSpc>
                <a:spcPct val="90000"/>
              </a:lnSpc>
              <a:spcBef>
                <a:spcPts val="1001"/>
              </a:spcBef>
            </a:pPr>
            <a:endParaRPr lang="pt-BR" sz="1800" b="0" strike="noStrike" spc="-1" dirty="0">
              <a:latin typeface="Arial"/>
            </a:endParaRPr>
          </a:p>
          <a:p>
            <a:pPr marL="285840" indent="-285120">
              <a:lnSpc>
                <a:spcPct val="90000"/>
              </a:lnSpc>
              <a:spcBef>
                <a:spcPts val="1001"/>
              </a:spcBef>
              <a:buClr>
                <a:srgbClr val="000000"/>
              </a:buClr>
              <a:buFont typeface="Arial"/>
              <a:buChar char="•"/>
            </a:pPr>
            <a:r>
              <a:rPr lang="pt-BR" sz="2400" b="0" strike="noStrike" spc="-1" dirty="0">
                <a:solidFill>
                  <a:srgbClr val="000000"/>
                </a:solidFill>
                <a:latin typeface="Arial"/>
                <a:ea typeface="NSimSun"/>
              </a:rPr>
              <a:t>Requisito - ocupações consolidadas há mais de 5 (cinco) anos</a:t>
            </a:r>
            <a:endParaRPr lang="pt-BR" sz="2400" b="0" strike="noStrike" spc="-1" dirty="0">
              <a:latin typeface="Arial"/>
            </a:endParaRPr>
          </a:p>
          <a:p>
            <a:pPr marL="285840" indent="-285120">
              <a:lnSpc>
                <a:spcPct val="90000"/>
              </a:lnSpc>
              <a:spcBef>
                <a:spcPts val="1001"/>
              </a:spcBef>
              <a:buClr>
                <a:srgbClr val="000000"/>
              </a:buClr>
              <a:buFont typeface="Arial"/>
              <a:buChar char="•"/>
            </a:pPr>
            <a:r>
              <a:rPr lang="pt-BR" sz="2400" b="0" strike="noStrike" spc="-1" dirty="0">
                <a:solidFill>
                  <a:srgbClr val="000000"/>
                </a:solidFill>
                <a:latin typeface="Arial"/>
                <a:ea typeface="NSimSun"/>
              </a:rPr>
              <a:t>Adesão de posse - somatória do período</a:t>
            </a:r>
            <a:endParaRPr lang="pt-BR" sz="2400" b="0" strike="noStrike" spc="-1" dirty="0">
              <a:latin typeface="Arial"/>
            </a:endParaRPr>
          </a:p>
          <a:p>
            <a:pPr marL="285840" indent="-285120">
              <a:lnSpc>
                <a:spcPct val="90000"/>
              </a:lnSpc>
              <a:spcBef>
                <a:spcPts val="1001"/>
              </a:spcBef>
              <a:buClr>
                <a:srgbClr val="000000"/>
              </a:buClr>
              <a:buFont typeface="Arial"/>
              <a:buChar char="•"/>
            </a:pPr>
            <a:r>
              <a:rPr lang="pt-BR" sz="2400" b="0" strike="noStrike" spc="-1" dirty="0">
                <a:solidFill>
                  <a:srgbClr val="000000"/>
                </a:solidFill>
                <a:latin typeface="Arial"/>
                <a:ea typeface="NSimSun"/>
              </a:rPr>
              <a:t>Vedação - para materializar novos casos </a:t>
            </a:r>
            <a:endParaRPr lang="pt-BR" sz="2400" b="0" strike="noStrike" spc="-1" dirty="0">
              <a:latin typeface="Arial"/>
            </a:endParaRPr>
          </a:p>
        </p:txBody>
      </p:sp>
      <p:sp>
        <p:nvSpPr>
          <p:cNvPr id="7" name="CaixaDeTexto 6">
            <a:extLst>
              <a:ext uri="{FF2B5EF4-FFF2-40B4-BE49-F238E27FC236}">
                <a16:creationId xmlns:a16="http://schemas.microsoft.com/office/drawing/2014/main" id="{5AFD4330-7B7E-4E5E-AD95-F39520EA58D5}"/>
              </a:ext>
            </a:extLst>
          </p:cNvPr>
          <p:cNvSpPr txBox="1"/>
          <p:nvPr/>
        </p:nvSpPr>
        <p:spPr>
          <a:xfrm>
            <a:off x="1473040" y="1798647"/>
            <a:ext cx="10077560"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pt-BR" sz="2800" b="1" i="1" strike="noStrike" spc="-1" dirty="0">
                <a:solidFill>
                  <a:srgbClr val="000000"/>
                </a:solidFill>
                <a:latin typeface="Arial"/>
                <a:ea typeface="NSimSun"/>
              </a:rPr>
              <a:t>Art. 1.136. </a:t>
            </a:r>
            <a:r>
              <a:rPr lang="pt-BR" sz="2800" b="0" i="1" strike="noStrike" spc="-1" dirty="0">
                <a:solidFill>
                  <a:srgbClr val="000000"/>
                </a:solidFill>
                <a:latin typeface="Arial"/>
                <a:ea typeface="NSimSun"/>
              </a:rPr>
              <a:t>O procedimento de averbação de georreferenciamento de título deslocado regulamentado nesta seção somente é cabível para regularização de ocupações </a:t>
            </a:r>
            <a:r>
              <a:rPr lang="pt-BR" sz="2800" b="0" i="1" strike="noStrike" spc="-1" dirty="0">
                <a:solidFill>
                  <a:srgbClr val="FF0000"/>
                </a:solidFill>
                <a:latin typeface="Arial"/>
                <a:ea typeface="NSimSun"/>
              </a:rPr>
              <a:t>consolidadas há mais de 5 (cinco) anos</a:t>
            </a:r>
            <a:r>
              <a:rPr lang="pt-BR" sz="2800" b="0" i="1" strike="noStrike" spc="-1" dirty="0">
                <a:solidFill>
                  <a:srgbClr val="000000"/>
                </a:solidFill>
                <a:latin typeface="Arial"/>
                <a:ea typeface="NSimSun"/>
              </a:rPr>
              <a:t>, admitindo-se </a:t>
            </a:r>
            <a:r>
              <a:rPr lang="pt-BR" sz="2800" b="0" i="1" strike="noStrike" spc="-1" dirty="0">
                <a:solidFill>
                  <a:srgbClr val="FF0000"/>
                </a:solidFill>
                <a:latin typeface="Arial"/>
                <a:ea typeface="NSimSun"/>
              </a:rPr>
              <a:t>a somatória do período</a:t>
            </a:r>
            <a:r>
              <a:rPr lang="pt-BR" sz="2800" b="0" i="1" strike="noStrike" spc="-1" dirty="0">
                <a:solidFill>
                  <a:srgbClr val="000000"/>
                </a:solidFill>
                <a:latin typeface="Arial"/>
                <a:ea typeface="NSimSun"/>
              </a:rPr>
              <a:t> de ocupação do proprietário anterior, não podendo ser utilizado para materializar novos casos de deslocamento de títulos</a:t>
            </a:r>
            <a:endParaRPr lang="pt-BR" sz="28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CustomShape 1"/>
          <p:cNvSpPr/>
          <p:nvPr/>
        </p:nvSpPr>
        <p:spPr>
          <a:xfrm>
            <a:off x="1422360" y="21264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0" strike="noStrike" spc="-1">
                <a:solidFill>
                  <a:srgbClr val="000000"/>
                </a:solidFill>
                <a:latin typeface="Arial"/>
                <a:ea typeface="DejaVu Sans"/>
              </a:rPr>
              <a:t>CNGCEMT – art.1.</a:t>
            </a:r>
            <a:r>
              <a:rPr lang="pt-BR" sz="4000" b="1" strike="noStrike" spc="-1">
                <a:solidFill>
                  <a:srgbClr val="000000"/>
                </a:solidFill>
                <a:latin typeface="Arial"/>
                <a:ea typeface="DejaVu Sans"/>
              </a:rPr>
              <a:t>137</a:t>
            </a:r>
            <a:endParaRPr lang="pt-BR" sz="4000" b="0" strike="noStrike" spc="-1">
              <a:latin typeface="Arial"/>
            </a:endParaRPr>
          </a:p>
        </p:txBody>
      </p:sp>
      <p:sp>
        <p:nvSpPr>
          <p:cNvPr id="1117" name="CustomShape 2"/>
          <p:cNvSpPr/>
          <p:nvPr/>
        </p:nvSpPr>
        <p:spPr>
          <a:xfrm>
            <a:off x="1300440" y="1524000"/>
            <a:ext cx="10158840" cy="2702560"/>
          </a:xfrm>
          <a:prstGeom prst="rect">
            <a:avLst/>
          </a:prstGeom>
          <a:ln/>
        </p:spPr>
        <p:style>
          <a:lnRef idx="2">
            <a:schemeClr val="accent1"/>
          </a:lnRef>
          <a:fillRef idx="1">
            <a:schemeClr val="lt1"/>
          </a:fillRef>
          <a:effectRef idx="0">
            <a:schemeClr val="accent1"/>
          </a:effectRef>
          <a:fontRef idx="minor">
            <a:schemeClr val="dk1"/>
          </a:fontRef>
        </p:style>
        <p:txBody>
          <a:bodyPr lIns="0" tIns="0" rIns="0" bIns="0" anchor="ctr">
            <a:noAutofit/>
          </a:bodyPr>
          <a:lstStyle/>
          <a:p>
            <a:pPr marL="720" algn="just">
              <a:lnSpc>
                <a:spcPct val="90000"/>
              </a:lnSpc>
              <a:spcBef>
                <a:spcPts val="1001"/>
              </a:spcBef>
              <a:buClr>
                <a:srgbClr val="000000"/>
              </a:buClr>
            </a:pPr>
            <a:r>
              <a:rPr lang="pt-BR" b="1" i="1" strike="noStrike" spc="-1" dirty="0">
                <a:solidFill>
                  <a:srgbClr val="000000"/>
                </a:solidFill>
                <a:latin typeface="Arial"/>
                <a:ea typeface="NSimSun"/>
              </a:rPr>
              <a:t>Art. 1.137. </a:t>
            </a:r>
            <a:r>
              <a:rPr lang="pt-BR" b="0" i="1" strike="noStrike" spc="-1" dirty="0">
                <a:solidFill>
                  <a:srgbClr val="000000"/>
                </a:solidFill>
                <a:latin typeface="Arial"/>
                <a:ea typeface="NSimSun"/>
              </a:rPr>
              <a:t>A averbação de georreferenciamento será precedida de </a:t>
            </a:r>
            <a:r>
              <a:rPr lang="pt-BR" b="0" i="1" strike="noStrike" spc="-1" dirty="0">
                <a:solidFill>
                  <a:srgbClr val="FF0000"/>
                </a:solidFill>
                <a:latin typeface="Arial"/>
                <a:ea typeface="NSimSun"/>
              </a:rPr>
              <a:t>escritura pública de localização de imóvel rural </a:t>
            </a:r>
            <a:r>
              <a:rPr lang="pt-BR" b="0" i="1" strike="noStrike" spc="-1" dirty="0">
                <a:solidFill>
                  <a:srgbClr val="000000"/>
                </a:solidFill>
                <a:latin typeface="Arial"/>
                <a:ea typeface="NSimSun"/>
              </a:rPr>
              <a:t>e de </a:t>
            </a:r>
            <a:r>
              <a:rPr lang="pt-BR" b="0" i="1" strike="noStrike" spc="-1" dirty="0">
                <a:solidFill>
                  <a:srgbClr val="FF0000"/>
                </a:solidFill>
                <a:latin typeface="Arial"/>
                <a:ea typeface="NSimSun"/>
              </a:rPr>
              <a:t>requerimento</a:t>
            </a:r>
            <a:r>
              <a:rPr lang="pt-BR" b="0" i="1" strike="noStrike" spc="-1" dirty="0">
                <a:solidFill>
                  <a:srgbClr val="000000"/>
                </a:solidFill>
                <a:latin typeface="Arial"/>
                <a:ea typeface="NSimSun"/>
              </a:rPr>
              <a:t> de averbação de georreferenciamento, firmada pelo proprietário, que fará a declaração, sob pena de responsabilidade civil e criminal, das informações exigidas nas alíneas “a”, “b”, “c” e “d” do inciso I do art. 1.138 deste Código.</a:t>
            </a:r>
            <a:endParaRPr lang="pt-BR" b="0" i="1" strike="noStrike" spc="-1" dirty="0">
              <a:latin typeface="Arial"/>
            </a:endParaRPr>
          </a:p>
          <a:p>
            <a:pPr marL="720" algn="just">
              <a:lnSpc>
                <a:spcPct val="90000"/>
              </a:lnSpc>
              <a:spcBef>
                <a:spcPts val="1001"/>
              </a:spcBef>
              <a:buClr>
                <a:srgbClr val="000000"/>
              </a:buClr>
            </a:pPr>
            <a:r>
              <a:rPr lang="pt-BR" b="1" i="1" strike="noStrike" spc="-1" dirty="0">
                <a:solidFill>
                  <a:srgbClr val="000000"/>
                </a:solidFill>
                <a:latin typeface="Arial"/>
                <a:ea typeface="NSimSun"/>
              </a:rPr>
              <a:t>§ 1º </a:t>
            </a:r>
            <a:r>
              <a:rPr lang="pt-BR" b="0" i="1" strike="noStrike" spc="-1" dirty="0">
                <a:solidFill>
                  <a:srgbClr val="000000"/>
                </a:solidFill>
                <a:latin typeface="Arial"/>
                <a:ea typeface="NSimSun"/>
              </a:rPr>
              <a:t>É obrigatória a </a:t>
            </a:r>
            <a:r>
              <a:rPr lang="pt-BR" b="0" i="1" strike="noStrike" spc="-1" dirty="0">
                <a:solidFill>
                  <a:srgbClr val="FF0000"/>
                </a:solidFill>
                <a:latin typeface="Arial"/>
                <a:ea typeface="NSimSun"/>
              </a:rPr>
              <a:t>assistência de advogado </a:t>
            </a:r>
            <a:r>
              <a:rPr lang="pt-BR" b="0" i="1" strike="noStrike" spc="-1" dirty="0">
                <a:solidFill>
                  <a:srgbClr val="000000"/>
                </a:solidFill>
                <a:latin typeface="Arial"/>
                <a:ea typeface="NSimSun"/>
              </a:rPr>
              <a:t>na escritura pública de declaração, bem como a </a:t>
            </a:r>
            <a:r>
              <a:rPr lang="pt-BR" b="0" i="1" strike="noStrike" spc="-1" dirty="0">
                <a:solidFill>
                  <a:srgbClr val="FF0000"/>
                </a:solidFill>
                <a:latin typeface="Arial"/>
                <a:ea typeface="NSimSun"/>
              </a:rPr>
              <a:t>intervenção de todos os confrontantes</a:t>
            </a:r>
            <a:r>
              <a:rPr lang="pt-BR" b="0" i="1" strike="noStrike" spc="-1" dirty="0">
                <a:solidFill>
                  <a:srgbClr val="000000"/>
                </a:solidFill>
                <a:latin typeface="Arial"/>
                <a:ea typeface="NSimSun"/>
              </a:rPr>
              <a:t>.</a:t>
            </a:r>
            <a:endParaRPr lang="pt-BR" b="0" i="1" strike="noStrike" spc="-1" dirty="0">
              <a:latin typeface="Arial"/>
            </a:endParaRPr>
          </a:p>
          <a:p>
            <a:pPr marL="720" algn="just">
              <a:lnSpc>
                <a:spcPct val="90000"/>
              </a:lnSpc>
              <a:spcBef>
                <a:spcPts val="1001"/>
              </a:spcBef>
              <a:buClr>
                <a:srgbClr val="000000"/>
              </a:buClr>
            </a:pPr>
            <a:r>
              <a:rPr lang="pt-BR" b="1" i="1" strike="noStrike" spc="-1" dirty="0">
                <a:solidFill>
                  <a:srgbClr val="000000"/>
                </a:solidFill>
                <a:latin typeface="Arial"/>
                <a:ea typeface="NSimSun"/>
              </a:rPr>
              <a:t>§ 2º </a:t>
            </a:r>
            <a:r>
              <a:rPr lang="pt-BR" b="0" i="1" strike="noStrike" spc="-1" dirty="0">
                <a:solidFill>
                  <a:srgbClr val="000000"/>
                </a:solidFill>
                <a:latin typeface="Arial"/>
                <a:ea typeface="NSimSun"/>
              </a:rPr>
              <a:t>Na impossibilidade de obtenção da anuência de qualquer confrontante no ato notarial, deverá o registrador de imóveis competente proceder na forma do § 3º do art. 1.138 deste Código</a:t>
            </a:r>
            <a:r>
              <a:rPr lang="pt-BR" sz="2400" b="0" i="1" strike="noStrike" spc="-1" dirty="0">
                <a:solidFill>
                  <a:srgbClr val="000000"/>
                </a:solidFill>
                <a:latin typeface="Arial"/>
                <a:ea typeface="NSimSun"/>
              </a:rPr>
              <a:t>.</a:t>
            </a:r>
            <a:endParaRPr lang="pt-BR" sz="2800" b="0" strike="noStrike" spc="-1" dirty="0">
              <a:latin typeface="Arial"/>
            </a:endParaRPr>
          </a:p>
        </p:txBody>
      </p:sp>
      <p:sp>
        <p:nvSpPr>
          <p:cNvPr id="5" name="CaixaDeTexto 4">
            <a:extLst>
              <a:ext uri="{FF2B5EF4-FFF2-40B4-BE49-F238E27FC236}">
                <a16:creationId xmlns:a16="http://schemas.microsoft.com/office/drawing/2014/main" id="{D078149C-FB2B-45FA-8642-E323E85242F7}"/>
              </a:ext>
            </a:extLst>
          </p:cNvPr>
          <p:cNvSpPr txBox="1"/>
          <p:nvPr/>
        </p:nvSpPr>
        <p:spPr>
          <a:xfrm>
            <a:off x="1300440" y="4583025"/>
            <a:ext cx="10485160" cy="1501950"/>
          </a:xfrm>
          <a:prstGeom prst="rect">
            <a:avLst/>
          </a:prstGeom>
          <a:noFill/>
        </p:spPr>
        <p:txBody>
          <a:bodyPr wrap="square">
            <a:spAutoFit/>
          </a:bodyPr>
          <a:lstStyle/>
          <a:p>
            <a:pPr marL="343080" indent="-342360" algn="just">
              <a:lnSpc>
                <a:spcPct val="90000"/>
              </a:lnSpc>
              <a:spcBef>
                <a:spcPts val="1001"/>
              </a:spcBef>
              <a:buClr>
                <a:srgbClr val="000000"/>
              </a:buClr>
              <a:buFont typeface="Arial"/>
              <a:buChar char="•"/>
            </a:pPr>
            <a:r>
              <a:rPr lang="pt-BR" sz="1800" b="1" strike="noStrike" spc="-1" dirty="0">
                <a:solidFill>
                  <a:srgbClr val="000000"/>
                </a:solidFill>
                <a:latin typeface="Arial"/>
                <a:ea typeface="NSimSun"/>
              </a:rPr>
              <a:t>TABELIONATO + RI </a:t>
            </a:r>
            <a:r>
              <a:rPr lang="pt-BR" sz="1800" b="0" strike="noStrike" spc="-1" dirty="0">
                <a:solidFill>
                  <a:srgbClr val="000000"/>
                </a:solidFill>
                <a:latin typeface="Arial"/>
                <a:ea typeface="NSimSun"/>
              </a:rPr>
              <a:t>- </a:t>
            </a:r>
            <a:r>
              <a:rPr lang="pt-BR" sz="1800" b="1" strike="noStrike" spc="-1" dirty="0">
                <a:solidFill>
                  <a:srgbClr val="000000"/>
                </a:solidFill>
                <a:latin typeface="Arial"/>
                <a:ea typeface="NSimSun"/>
              </a:rPr>
              <a:t>ESCRITURA PÚBLICA DE LOCALIZAÇÃO DE IMÓVEL RURAL</a:t>
            </a:r>
            <a:endParaRPr lang="pt-BR" sz="1800" b="1" strike="noStrike" spc="-1" dirty="0">
              <a:latin typeface="Arial"/>
            </a:endParaRPr>
          </a:p>
          <a:p>
            <a:pPr marL="720" algn="just">
              <a:lnSpc>
                <a:spcPct val="90000"/>
              </a:lnSpc>
              <a:spcBef>
                <a:spcPts val="1001"/>
              </a:spcBef>
              <a:buClr>
                <a:srgbClr val="000000"/>
              </a:buClr>
            </a:pPr>
            <a:r>
              <a:rPr lang="pt-BR" sz="1800" b="0" strike="noStrike" spc="-1" dirty="0">
                <a:solidFill>
                  <a:srgbClr val="000000"/>
                </a:solidFill>
                <a:latin typeface="Arial"/>
                <a:ea typeface="NSimSun"/>
              </a:rPr>
              <a:t>- requerimento firmada pelo proprietário</a:t>
            </a:r>
            <a:endParaRPr lang="pt-BR" sz="1800" b="0" strike="noStrike" spc="-1" dirty="0">
              <a:latin typeface="Arial"/>
            </a:endParaRPr>
          </a:p>
          <a:p>
            <a:pPr marL="720" algn="just">
              <a:lnSpc>
                <a:spcPct val="90000"/>
              </a:lnSpc>
              <a:spcBef>
                <a:spcPts val="1001"/>
              </a:spcBef>
              <a:buClr>
                <a:srgbClr val="000000"/>
              </a:buClr>
            </a:pPr>
            <a:r>
              <a:rPr lang="pt-BR" sz="1800" b="0" strike="noStrike" spc="-1" dirty="0">
                <a:solidFill>
                  <a:srgbClr val="000000"/>
                </a:solidFill>
                <a:latin typeface="Arial"/>
                <a:ea typeface="NSimSun"/>
              </a:rPr>
              <a:t>- assistência de advogado</a:t>
            </a:r>
            <a:endParaRPr lang="pt-BR" sz="1800" b="0" strike="noStrike" spc="-1" dirty="0">
              <a:latin typeface="Arial"/>
            </a:endParaRPr>
          </a:p>
          <a:p>
            <a:pPr marL="720" algn="just">
              <a:lnSpc>
                <a:spcPct val="90000"/>
              </a:lnSpc>
              <a:spcBef>
                <a:spcPts val="1001"/>
              </a:spcBef>
              <a:buClr>
                <a:srgbClr val="000000"/>
              </a:buClr>
            </a:pPr>
            <a:r>
              <a:rPr lang="pt-BR" sz="1800" b="0" strike="noStrike" spc="-1" dirty="0">
                <a:solidFill>
                  <a:srgbClr val="000000"/>
                </a:solidFill>
                <a:latin typeface="Arial"/>
                <a:ea typeface="NSimSun"/>
              </a:rPr>
              <a:t>- intervenção de todos os confrontantes (eventual notificação art. 1.138</a:t>
            </a:r>
            <a:r>
              <a:rPr lang="pt-BR" sz="2000" b="0" strike="noStrike" spc="-1" dirty="0">
                <a:solidFill>
                  <a:srgbClr val="000000"/>
                </a:solidFill>
                <a:latin typeface="Arial"/>
                <a:ea typeface="NSimSun"/>
              </a:rPr>
              <a:t>)</a:t>
            </a:r>
            <a:endParaRPr lang="pt-BR" sz="2000" b="0" strike="noStrike" spc="-1" dirty="0">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art.1.138</a:t>
            </a:r>
            <a:endParaRPr lang="pt-BR" sz="4000" b="1" strike="noStrike" spc="-1" dirty="0">
              <a:latin typeface="Arial"/>
            </a:endParaRPr>
          </a:p>
        </p:txBody>
      </p:sp>
      <p:sp>
        <p:nvSpPr>
          <p:cNvPr id="1119" name="CustomShape 2"/>
          <p:cNvSpPr/>
          <p:nvPr/>
        </p:nvSpPr>
        <p:spPr>
          <a:xfrm>
            <a:off x="1422360" y="1798200"/>
            <a:ext cx="10158840" cy="478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spcBef>
                <a:spcPts val="1001"/>
              </a:spcBef>
            </a:pPr>
            <a:endParaRPr lang="pt-BR" sz="1800" b="0" strike="noStrike" spc="-1">
              <a:latin typeface="Arial"/>
            </a:endParaRPr>
          </a:p>
          <a:p>
            <a:pPr marL="228600" indent="-227880" algn="just">
              <a:lnSpc>
                <a:spcPct val="90000"/>
              </a:lnSpc>
              <a:spcBef>
                <a:spcPts val="1001"/>
              </a:spcBef>
              <a:buClr>
                <a:srgbClr val="000000"/>
              </a:buClr>
              <a:buFont typeface="Arial"/>
              <a:buChar char="•"/>
            </a:pPr>
            <a:r>
              <a:rPr lang="pt-BR" sz="1800" b="0" strike="noStrike" spc="-1">
                <a:solidFill>
                  <a:srgbClr val="000000"/>
                </a:solidFill>
                <a:latin typeface="Times New Roman"/>
                <a:ea typeface="NSimSun"/>
              </a:rPr>
              <a:t> </a:t>
            </a: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p:txBody>
      </p:sp>
      <p:sp>
        <p:nvSpPr>
          <p:cNvPr id="1120" name="CustomShape 3"/>
          <p:cNvSpPr/>
          <p:nvPr/>
        </p:nvSpPr>
        <p:spPr>
          <a:xfrm>
            <a:off x="1351440" y="1615320"/>
            <a:ext cx="10667160" cy="5279040"/>
          </a:xfrm>
          <a:prstGeom prst="rect">
            <a:avLst/>
          </a:prstGeom>
          <a:ln/>
        </p:spPr>
        <p:style>
          <a:lnRef idx="2">
            <a:schemeClr val="accent1"/>
          </a:lnRef>
          <a:fillRef idx="1">
            <a:schemeClr val="lt1"/>
          </a:fillRef>
          <a:effectRef idx="0">
            <a:schemeClr val="accent1"/>
          </a:effectRef>
          <a:fontRef idx="minor">
            <a:schemeClr val="dk1"/>
          </a:fontRef>
        </p:style>
        <p:txBody>
          <a:bodyPr lIns="90000" tIns="45000" rIns="90000" bIns="45000">
            <a:spAutoFit/>
          </a:bodyPr>
          <a:lstStyle/>
          <a:p>
            <a:pPr algn="just">
              <a:lnSpc>
                <a:spcPct val="107000"/>
              </a:lnSpc>
              <a:spcAft>
                <a:spcPts val="799"/>
              </a:spcAft>
            </a:pPr>
            <a:r>
              <a:rPr lang="pt-BR" sz="1800" b="1" strike="noStrike" spc="-1" dirty="0">
                <a:solidFill>
                  <a:srgbClr val="000000"/>
                </a:solidFill>
                <a:latin typeface="Arial"/>
                <a:ea typeface="Calibri"/>
              </a:rPr>
              <a:t>Art. 1.138. </a:t>
            </a:r>
            <a:r>
              <a:rPr lang="pt-BR" sz="1800" b="0" strike="noStrike" spc="-1" dirty="0">
                <a:solidFill>
                  <a:srgbClr val="000000"/>
                </a:solidFill>
                <a:latin typeface="Arial"/>
                <a:ea typeface="Calibri"/>
              </a:rPr>
              <a:t>O procedimento de averbação de georreferenciamento em matrícula de título deslocado e/ou sobreposto junto ao cartório de registro de imóveis da circunscrição territorial do bem imóvel deverá ser instruído com os seguintes documentos:</a:t>
            </a:r>
            <a:endParaRPr lang="pt-BR" sz="1800" b="0" strike="noStrike" spc="-1" dirty="0">
              <a:latin typeface="Arial"/>
            </a:endParaRPr>
          </a:p>
          <a:p>
            <a:pPr algn="just">
              <a:lnSpc>
                <a:spcPct val="107000"/>
              </a:lnSpc>
              <a:spcAft>
                <a:spcPts val="799"/>
              </a:spcAft>
            </a:pPr>
            <a:r>
              <a:rPr lang="pt-BR" sz="1800" b="0" strike="noStrike" spc="-1" dirty="0">
                <a:solidFill>
                  <a:srgbClr val="000000"/>
                </a:solidFill>
                <a:latin typeface="Arial"/>
                <a:ea typeface="Calibri"/>
              </a:rPr>
              <a:t>I - </a:t>
            </a:r>
            <a:r>
              <a:rPr lang="pt-BR" sz="1800" strike="noStrike" spc="-1" dirty="0">
                <a:solidFill>
                  <a:srgbClr val="000000"/>
                </a:solidFill>
                <a:latin typeface="Arial"/>
                <a:ea typeface="Calibri"/>
              </a:rPr>
              <a:t>ESCRITURA PÚBLICA DE DECLARAÇÃO </a:t>
            </a:r>
            <a:r>
              <a:rPr lang="pt-BR" sz="1800" b="0" strike="noStrike" spc="-1" dirty="0">
                <a:solidFill>
                  <a:srgbClr val="000000"/>
                </a:solidFill>
                <a:latin typeface="Arial"/>
                <a:ea typeface="Calibri"/>
              </a:rPr>
              <a:t>firmada pelo proprietário, sob pena de responsabilidade civil e criminal, declarando:</a:t>
            </a:r>
            <a:endParaRPr lang="pt-BR" sz="1800" b="0" strike="noStrike" spc="-1" dirty="0">
              <a:latin typeface="Arial"/>
            </a:endParaRPr>
          </a:p>
          <a:p>
            <a:pPr algn="just">
              <a:lnSpc>
                <a:spcPct val="107000"/>
              </a:lnSpc>
              <a:spcAft>
                <a:spcPts val="799"/>
              </a:spcAft>
            </a:pPr>
            <a:r>
              <a:rPr lang="pt-BR" sz="1800" b="0" strike="noStrike" spc="-1" dirty="0">
                <a:solidFill>
                  <a:srgbClr val="000000"/>
                </a:solidFill>
                <a:latin typeface="Arial"/>
                <a:ea typeface="Calibri"/>
              </a:rPr>
              <a:t>II - mapa e memorial descritivo, nos termos da norma técnica de georreferenciamento de imóveis rurais </a:t>
            </a:r>
            <a:endParaRPr lang="pt-BR" sz="1800" b="0" strike="noStrike" spc="-1" dirty="0">
              <a:latin typeface="Arial"/>
            </a:endParaRPr>
          </a:p>
          <a:p>
            <a:pPr algn="just">
              <a:lnSpc>
                <a:spcPct val="107000"/>
              </a:lnSpc>
              <a:spcAft>
                <a:spcPts val="799"/>
              </a:spcAft>
            </a:pPr>
            <a:r>
              <a:rPr lang="pt-BR" sz="1800" b="0" strike="noStrike" spc="-1" dirty="0">
                <a:solidFill>
                  <a:srgbClr val="000000"/>
                </a:solidFill>
                <a:latin typeface="Arial"/>
                <a:ea typeface="Calibri"/>
              </a:rPr>
              <a:t>III - </a:t>
            </a:r>
            <a:r>
              <a:rPr lang="pt-BR" sz="1800" b="1" strike="noStrike" spc="-1" dirty="0">
                <a:solidFill>
                  <a:srgbClr val="000000"/>
                </a:solidFill>
                <a:latin typeface="Arial"/>
                <a:ea typeface="Calibri"/>
              </a:rPr>
              <a:t>ANUÊNCIA DOS CONFINANTES</a:t>
            </a:r>
            <a:r>
              <a:rPr lang="pt-BR" sz="1800" b="0" strike="noStrike" spc="-1" dirty="0">
                <a:solidFill>
                  <a:srgbClr val="000000"/>
                </a:solidFill>
                <a:latin typeface="Arial"/>
                <a:ea typeface="Calibri"/>
              </a:rPr>
              <a:t>, acompanhada da respectiva matrícula imobiliária, </a:t>
            </a:r>
            <a:endParaRPr lang="pt-BR" sz="1800" b="0" strike="noStrike" spc="-1" dirty="0">
              <a:latin typeface="Arial"/>
            </a:endParaRPr>
          </a:p>
          <a:p>
            <a:pPr marL="285840" indent="-285120" algn="just">
              <a:lnSpc>
                <a:spcPct val="107000"/>
              </a:lnSpc>
              <a:spcAft>
                <a:spcPts val="799"/>
              </a:spcAft>
              <a:buClr>
                <a:srgbClr val="000000"/>
              </a:buClr>
              <a:buFont typeface="Arial"/>
              <a:buChar char="•"/>
            </a:pPr>
            <a:r>
              <a:rPr lang="pt-BR" sz="1800" b="0" strike="noStrike" spc="-1" dirty="0">
                <a:solidFill>
                  <a:srgbClr val="000000"/>
                </a:solidFill>
                <a:latin typeface="Arial"/>
                <a:ea typeface="Calibri"/>
              </a:rPr>
              <a:t>IV - georreferenciamento certificado pelo Incra</a:t>
            </a:r>
            <a:endParaRPr lang="pt-BR" sz="1800" b="0" strike="noStrike" spc="-1" dirty="0">
              <a:latin typeface="Arial"/>
            </a:endParaRPr>
          </a:p>
          <a:p>
            <a:pPr algn="just">
              <a:lnSpc>
                <a:spcPct val="107000"/>
              </a:lnSpc>
              <a:spcAft>
                <a:spcPts val="799"/>
              </a:spcAft>
            </a:pPr>
            <a:r>
              <a:rPr lang="pt-BR" sz="1800" b="0" strike="noStrike" spc="-1" dirty="0">
                <a:solidFill>
                  <a:srgbClr val="000000"/>
                </a:solidFill>
                <a:latin typeface="Arial"/>
                <a:ea typeface="Calibri"/>
              </a:rPr>
              <a:t> V - certidão atualizada da matrícula objeto da averbação e </a:t>
            </a:r>
            <a:r>
              <a:rPr lang="pt-BR" sz="1800" b="1" strike="noStrike" spc="-1" dirty="0">
                <a:solidFill>
                  <a:srgbClr val="000000"/>
                </a:solidFill>
                <a:latin typeface="Arial"/>
                <a:ea typeface="Calibri"/>
              </a:rPr>
              <a:t>CADEIA DOMINIAL DO IMÓVEL</a:t>
            </a:r>
            <a:r>
              <a:rPr lang="pt-BR" sz="1800" b="0" strike="noStrike" spc="-1" dirty="0">
                <a:solidFill>
                  <a:srgbClr val="000000"/>
                </a:solidFill>
                <a:latin typeface="Arial"/>
                <a:ea typeface="Calibri"/>
              </a:rPr>
              <a:t>;</a:t>
            </a:r>
            <a:endParaRPr lang="pt-BR" sz="1800" b="0" strike="noStrike" spc="-1" dirty="0">
              <a:latin typeface="Arial"/>
            </a:endParaRPr>
          </a:p>
          <a:p>
            <a:pPr>
              <a:lnSpc>
                <a:spcPct val="100000"/>
              </a:lnSpc>
            </a:pPr>
            <a:r>
              <a:rPr lang="pt-BR" sz="1800" b="0" strike="noStrike" spc="-1" dirty="0">
                <a:solidFill>
                  <a:srgbClr val="000000"/>
                </a:solidFill>
                <a:latin typeface="Arial"/>
                <a:ea typeface="Calibri"/>
              </a:rPr>
              <a:t>VI - </a:t>
            </a:r>
            <a:r>
              <a:rPr lang="pt-BR" sz="1800" b="1" strike="noStrike" spc="-1" dirty="0">
                <a:solidFill>
                  <a:srgbClr val="000000"/>
                </a:solidFill>
                <a:latin typeface="Arial"/>
                <a:ea typeface="Calibri"/>
              </a:rPr>
              <a:t>CERTIDÕES DE AÇÕES CÍVEIS E CRIMINAIS </a:t>
            </a:r>
            <a:r>
              <a:rPr lang="pt-BR" sz="1800" b="0" strike="noStrike" spc="-1" dirty="0">
                <a:solidFill>
                  <a:srgbClr val="000000"/>
                </a:solidFill>
                <a:latin typeface="Arial"/>
                <a:ea typeface="Calibri"/>
              </a:rPr>
              <a:t>e de antecedentes criminais em nome dos proprietários relativas aos últimos 15 (quinze) anos, da localidade de residência dos proprietários e da comarca de situação do imóvel, para comprovar </a:t>
            </a:r>
            <a:r>
              <a:rPr lang="pt-BR" sz="1800" b="1" strike="noStrike" spc="-1" dirty="0">
                <a:solidFill>
                  <a:srgbClr val="000000"/>
                </a:solidFill>
                <a:latin typeface="Arial"/>
                <a:ea typeface="Calibri"/>
              </a:rPr>
              <a:t>A INEXISTÊNCIA DE AÇÕES REAIS E PESSOAIS REIPERSECUTÓRIAS ENVOLVENDO O IMÓVEL OBJETO DA RETIFICAÇÃO</a:t>
            </a:r>
            <a:endParaRPr lang="pt-BR" sz="1800" b="1" strike="noStrike" spc="-1" dirty="0">
              <a:latin typeface="Arial"/>
            </a:endParaRPr>
          </a:p>
          <a:p>
            <a:pPr>
              <a:lnSpc>
                <a:spcPct val="100000"/>
              </a:lnSpc>
            </a:pPr>
            <a:endParaRPr lang="pt-BR" sz="1800" b="0" strike="noStrike" spc="-1" dirty="0">
              <a:latin typeface="Arial"/>
            </a:endParaRPr>
          </a:p>
          <a:p>
            <a:pPr>
              <a:lnSpc>
                <a:spcPct val="100000"/>
              </a:lnSpc>
            </a:pPr>
            <a:r>
              <a:rPr lang="pt-BR" sz="1800" b="0" strike="noStrike" spc="-1" dirty="0">
                <a:solidFill>
                  <a:srgbClr val="000000"/>
                </a:solidFill>
                <a:latin typeface="Arial"/>
                <a:ea typeface="Calibri"/>
              </a:rPr>
              <a:t>VII - carta de anuência do órgão fundiário federal salvo se a propriedade já estiver certificada;</a:t>
            </a:r>
            <a:endParaRPr lang="pt-BR" sz="1800" b="0" strike="noStrike" spc="-1" dirty="0">
              <a:latin typeface="Arial"/>
            </a:endParaRPr>
          </a:p>
          <a:p>
            <a:pPr algn="just">
              <a:lnSpc>
                <a:spcPct val="107000"/>
              </a:lnSpc>
              <a:spcAft>
                <a:spcPts val="799"/>
              </a:spcAft>
            </a:pPr>
            <a:endParaRPr lang="pt-BR" sz="1800" b="0" strike="noStrike" spc="-1" dirty="0">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Ainda CNGCEMT – art.1.138</a:t>
            </a:r>
            <a:endParaRPr lang="pt-BR" sz="4000" b="1" strike="noStrike" spc="-1" dirty="0">
              <a:latin typeface="Arial"/>
            </a:endParaRPr>
          </a:p>
        </p:txBody>
      </p:sp>
      <p:sp>
        <p:nvSpPr>
          <p:cNvPr id="1122" name="CustomShape 2"/>
          <p:cNvSpPr/>
          <p:nvPr/>
        </p:nvSpPr>
        <p:spPr>
          <a:xfrm>
            <a:off x="1422360" y="1798200"/>
            <a:ext cx="10158840" cy="478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spcBef>
                <a:spcPts val="1001"/>
              </a:spcBef>
            </a:pPr>
            <a:endParaRPr lang="pt-BR" sz="1800" b="0" strike="noStrike" spc="-1">
              <a:latin typeface="Arial"/>
            </a:endParaRPr>
          </a:p>
          <a:p>
            <a:pPr marL="228600" indent="-227880" algn="just">
              <a:lnSpc>
                <a:spcPct val="90000"/>
              </a:lnSpc>
              <a:spcBef>
                <a:spcPts val="1001"/>
              </a:spcBef>
              <a:buClr>
                <a:srgbClr val="000000"/>
              </a:buClr>
              <a:buFont typeface="Arial"/>
              <a:buChar char="•"/>
            </a:pPr>
            <a:r>
              <a:rPr lang="pt-BR" sz="1800" b="0" strike="noStrike" spc="-1">
                <a:solidFill>
                  <a:srgbClr val="000000"/>
                </a:solidFill>
                <a:latin typeface="Times New Roman"/>
                <a:ea typeface="NSimSun"/>
              </a:rPr>
              <a:t> </a:t>
            </a: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p:txBody>
      </p:sp>
      <p:sp>
        <p:nvSpPr>
          <p:cNvPr id="1123" name="CustomShape 3"/>
          <p:cNvSpPr/>
          <p:nvPr/>
        </p:nvSpPr>
        <p:spPr>
          <a:xfrm>
            <a:off x="1351440" y="1615320"/>
            <a:ext cx="10667160" cy="4485928"/>
          </a:xfrm>
          <a:prstGeom prst="rect">
            <a:avLst/>
          </a:prstGeom>
          <a:ln>
            <a:noFill/>
          </a:ln>
        </p:spPr>
        <p:style>
          <a:lnRef idx="2">
            <a:schemeClr val="accent1"/>
          </a:lnRef>
          <a:fillRef idx="1">
            <a:schemeClr val="lt1"/>
          </a:fillRef>
          <a:effectRef idx="0">
            <a:schemeClr val="accent1"/>
          </a:effectRef>
          <a:fontRef idx="minor">
            <a:schemeClr val="dk1"/>
          </a:fontRef>
        </p:style>
        <p:txBody>
          <a:bodyPr lIns="90000" tIns="45000" rIns="90000" bIns="45000">
            <a:spAutoFit/>
          </a:bodyPr>
          <a:lstStyle/>
          <a:p>
            <a:pPr algn="just">
              <a:lnSpc>
                <a:spcPct val="107000"/>
              </a:lnSpc>
              <a:spcAft>
                <a:spcPts val="799"/>
              </a:spcAft>
            </a:pPr>
            <a:r>
              <a:rPr lang="pt-BR" b="0" strike="noStrike" spc="-1" dirty="0">
                <a:solidFill>
                  <a:srgbClr val="000000"/>
                </a:solidFill>
                <a:latin typeface="Arial"/>
                <a:ea typeface="Calibri"/>
              </a:rPr>
              <a:t>Seguem-se 12 parágrafos que falam sobre: </a:t>
            </a:r>
          </a:p>
          <a:p>
            <a:pPr algn="just">
              <a:lnSpc>
                <a:spcPct val="107000"/>
              </a:lnSpc>
              <a:spcAft>
                <a:spcPts val="799"/>
              </a:spcAft>
            </a:pPr>
            <a:endParaRPr lang="pt-BR" b="0" strike="noStrike" spc="-1" dirty="0">
              <a:latin typeface="Arial"/>
            </a:endParaRPr>
          </a:p>
          <a:p>
            <a:pPr algn="just">
              <a:lnSpc>
                <a:spcPct val="107000"/>
              </a:lnSpc>
              <a:spcAft>
                <a:spcPts val="799"/>
              </a:spcAft>
            </a:pPr>
            <a:r>
              <a:rPr lang="pt-BR" sz="1600" b="1" strike="noStrike" spc="-1" dirty="0">
                <a:solidFill>
                  <a:srgbClr val="000000"/>
                </a:solidFill>
                <a:latin typeface="Arial"/>
                <a:ea typeface="Calibri"/>
              </a:rPr>
              <a:t>§1º  </a:t>
            </a:r>
            <a:r>
              <a:rPr lang="pt-BR" sz="1600" b="0" strike="noStrike" spc="-1" dirty="0">
                <a:solidFill>
                  <a:srgbClr val="000000"/>
                </a:solidFill>
                <a:latin typeface="Arial"/>
                <a:ea typeface="Calibri"/>
              </a:rPr>
              <a:t>como </a:t>
            </a:r>
            <a:r>
              <a:rPr lang="pt-BR" sz="1600" b="1" strike="noStrike" spc="-1" dirty="0">
                <a:solidFill>
                  <a:srgbClr val="000000"/>
                </a:solidFill>
                <a:latin typeface="Arial"/>
                <a:ea typeface="Calibri"/>
              </a:rPr>
              <a:t>dará</a:t>
            </a:r>
            <a:r>
              <a:rPr lang="pt-BR" sz="1600" b="0" strike="noStrike" spc="-1" dirty="0">
                <a:solidFill>
                  <a:srgbClr val="000000"/>
                </a:solidFill>
                <a:latin typeface="Arial"/>
                <a:ea typeface="Calibri"/>
              </a:rPr>
              <a:t> a identificação do  imóvel confinante (propriedade, posse ou ocupação)</a:t>
            </a:r>
            <a:endParaRPr lang="pt-BR" sz="1600" b="0" strike="noStrike" spc="-1" dirty="0">
              <a:latin typeface="Arial"/>
            </a:endParaRPr>
          </a:p>
          <a:p>
            <a:pPr algn="just">
              <a:lnSpc>
                <a:spcPct val="107000"/>
              </a:lnSpc>
              <a:spcAft>
                <a:spcPts val="799"/>
              </a:spcAft>
            </a:pPr>
            <a:r>
              <a:rPr lang="pt-BR" sz="1600" b="1" strike="noStrike" spc="-1" dirty="0">
                <a:solidFill>
                  <a:srgbClr val="000000"/>
                </a:solidFill>
                <a:latin typeface="Arial"/>
                <a:ea typeface="Calibri"/>
              </a:rPr>
              <a:t>§2º  </a:t>
            </a:r>
            <a:r>
              <a:rPr lang="pt-BR" sz="1600" b="0" strike="noStrike" spc="-1" dirty="0">
                <a:solidFill>
                  <a:srgbClr val="000000"/>
                </a:solidFill>
                <a:latin typeface="Arial"/>
                <a:ea typeface="Calibri"/>
              </a:rPr>
              <a:t>a positividade das certidões de ações cíveis e criminais  que impedem a averbação (versarem sobre oposição à posse e ao direito de propriedade)</a:t>
            </a:r>
            <a:endParaRPr lang="pt-BR" sz="1600" b="0" strike="noStrike" spc="-1" dirty="0">
              <a:latin typeface="Arial"/>
            </a:endParaRPr>
          </a:p>
          <a:p>
            <a:pPr algn="just">
              <a:lnSpc>
                <a:spcPct val="107000"/>
              </a:lnSpc>
              <a:spcAft>
                <a:spcPts val="799"/>
              </a:spcAft>
            </a:pPr>
            <a:r>
              <a:rPr lang="pt-BR" sz="1600" b="1" strike="noStrike" spc="-1" dirty="0">
                <a:solidFill>
                  <a:srgbClr val="000000"/>
                </a:solidFill>
                <a:latin typeface="Arial"/>
                <a:ea typeface="Calibri"/>
              </a:rPr>
              <a:t>§3º </a:t>
            </a:r>
            <a:r>
              <a:rPr lang="pt-BR" sz="1600" b="0" strike="noStrike" spc="-1" dirty="0">
                <a:solidFill>
                  <a:srgbClr val="000000"/>
                </a:solidFill>
                <a:latin typeface="Arial"/>
                <a:ea typeface="Calibri"/>
              </a:rPr>
              <a:t>Notificação do confrontante  cuja  anuência não tenha constado na escritura pública para manifestar-se no prazo de 15 (quinze) dias</a:t>
            </a:r>
            <a:endParaRPr lang="pt-BR" sz="1600" b="0" strike="noStrike" spc="-1" dirty="0">
              <a:latin typeface="Arial"/>
            </a:endParaRPr>
          </a:p>
          <a:p>
            <a:pPr algn="just">
              <a:lnSpc>
                <a:spcPct val="107000"/>
              </a:lnSpc>
              <a:spcAft>
                <a:spcPts val="799"/>
              </a:spcAft>
            </a:pPr>
            <a:r>
              <a:rPr lang="pt-BR" sz="1600" b="1" strike="noStrike" spc="-1" dirty="0">
                <a:solidFill>
                  <a:srgbClr val="000000"/>
                </a:solidFill>
                <a:latin typeface="Arial"/>
                <a:ea typeface="Calibri"/>
              </a:rPr>
              <a:t>§4º </a:t>
            </a:r>
            <a:r>
              <a:rPr lang="pt-BR" sz="1600" b="0" strike="noStrike" spc="-1" dirty="0">
                <a:solidFill>
                  <a:srgbClr val="000000"/>
                </a:solidFill>
                <a:latin typeface="Arial"/>
                <a:ea typeface="Calibri"/>
              </a:rPr>
              <a:t>(não encontrado ou dado como em lugar incerto e não sabido, o lindeiro será notificado mediante edital)</a:t>
            </a:r>
            <a:endParaRPr lang="pt-BR" sz="1600" b="0" strike="noStrike" spc="-1" dirty="0">
              <a:latin typeface="Arial"/>
            </a:endParaRPr>
          </a:p>
          <a:p>
            <a:pPr algn="just">
              <a:lnSpc>
                <a:spcPct val="107000"/>
              </a:lnSpc>
              <a:spcAft>
                <a:spcPts val="799"/>
              </a:spcAft>
            </a:pPr>
            <a:r>
              <a:rPr lang="pt-BR" sz="1600" b="1" strike="noStrike" spc="-1" dirty="0">
                <a:solidFill>
                  <a:srgbClr val="000000"/>
                </a:solidFill>
                <a:latin typeface="Arial"/>
                <a:ea typeface="Calibri"/>
              </a:rPr>
              <a:t>§5º  </a:t>
            </a:r>
            <a:r>
              <a:rPr lang="pt-BR" sz="1600" b="0" strike="noStrike" spc="-1" dirty="0">
                <a:solidFill>
                  <a:srgbClr val="000000"/>
                </a:solidFill>
                <a:latin typeface="Arial"/>
                <a:ea typeface="Calibri"/>
              </a:rPr>
              <a:t>Transcorrido prazo sem oposição, a anuência será presumida</a:t>
            </a:r>
            <a:endParaRPr lang="pt-BR" sz="1600" b="0" strike="noStrike" spc="-1" dirty="0">
              <a:latin typeface="Arial"/>
            </a:endParaRPr>
          </a:p>
          <a:p>
            <a:pPr algn="just">
              <a:lnSpc>
                <a:spcPct val="107000"/>
              </a:lnSpc>
              <a:spcAft>
                <a:spcPts val="799"/>
              </a:spcAft>
            </a:pPr>
            <a:r>
              <a:rPr lang="pt-BR" sz="1600" b="1" strike="noStrike" spc="-1" dirty="0">
                <a:solidFill>
                  <a:srgbClr val="000000"/>
                </a:solidFill>
                <a:latin typeface="Arial"/>
                <a:ea typeface="Calibri"/>
              </a:rPr>
              <a:t>§6º </a:t>
            </a:r>
            <a:r>
              <a:rPr lang="pt-BR" sz="1600" b="0" strike="noStrike" spc="-1" dirty="0">
                <a:solidFill>
                  <a:srgbClr val="000000"/>
                </a:solidFill>
                <a:latin typeface="Arial"/>
                <a:ea typeface="Calibri"/>
              </a:rPr>
              <a:t>punição civil e criminal ao requerente que fornecer erroneamente o nome e o endereço do confrontante</a:t>
            </a:r>
            <a:endParaRPr lang="pt-BR" sz="1600" b="0" strike="noStrike" spc="-1" dirty="0">
              <a:latin typeface="Arial"/>
            </a:endParaRPr>
          </a:p>
          <a:p>
            <a:pPr algn="just">
              <a:lnSpc>
                <a:spcPct val="107000"/>
              </a:lnSpc>
              <a:spcAft>
                <a:spcPts val="799"/>
              </a:spcAft>
            </a:pPr>
            <a:r>
              <a:rPr lang="pt-BR" sz="1600" b="1" strike="noStrike" spc="-1" dirty="0">
                <a:solidFill>
                  <a:srgbClr val="000000"/>
                </a:solidFill>
                <a:latin typeface="Arial"/>
                <a:ea typeface="Calibri"/>
              </a:rPr>
              <a:t>§7º </a:t>
            </a:r>
            <a:r>
              <a:rPr lang="pt-BR" sz="1600" b="0" strike="noStrike" spc="-1" dirty="0">
                <a:solidFill>
                  <a:srgbClr val="000000"/>
                </a:solidFill>
                <a:latin typeface="Arial"/>
                <a:ea typeface="Calibri"/>
              </a:rPr>
              <a:t>publicação de edital de notificação de terceiros interessados e em local incerto e não sabido</a:t>
            </a:r>
            <a:endParaRPr lang="pt-BR" sz="1600" b="0" strike="noStrike" spc="-1" dirty="0">
              <a:latin typeface="Arial"/>
            </a:endParaRPr>
          </a:p>
          <a:p>
            <a:pPr algn="just">
              <a:lnSpc>
                <a:spcPct val="107000"/>
              </a:lnSpc>
              <a:spcAft>
                <a:spcPts val="799"/>
              </a:spcAft>
            </a:pPr>
            <a:r>
              <a:rPr lang="pt-BR" sz="1600" b="1" strike="noStrike" spc="-1" dirty="0">
                <a:solidFill>
                  <a:srgbClr val="000000"/>
                </a:solidFill>
                <a:latin typeface="Arial"/>
                <a:ea typeface="Calibri"/>
              </a:rPr>
              <a:t>§8º</a:t>
            </a:r>
            <a:r>
              <a:rPr lang="pt-BR" sz="1600" b="0" strike="noStrike" spc="-1" dirty="0">
                <a:solidFill>
                  <a:srgbClr val="000000"/>
                </a:solidFill>
                <a:latin typeface="Arial"/>
                <a:ea typeface="Calibri"/>
              </a:rPr>
              <a:t> Não impugnação = averbação; impugnação de terceiros de algum confrontante ou interessado =  oficial intimará o requerente e o profissional que houver assinado a planta e o par manifestação no prazo de 5 (cinco) dias.</a:t>
            </a:r>
            <a:endParaRPr lang="pt-BR" sz="1600" b="0" strike="noStrike" spc="-1" dirty="0">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E ainda CNGCEMT – art.1.138</a:t>
            </a:r>
            <a:endParaRPr lang="pt-BR" sz="4000" b="1" strike="noStrike" spc="-1" dirty="0">
              <a:latin typeface="Arial"/>
            </a:endParaRPr>
          </a:p>
        </p:txBody>
      </p:sp>
      <p:sp>
        <p:nvSpPr>
          <p:cNvPr id="1125" name="CustomShape 2"/>
          <p:cNvSpPr/>
          <p:nvPr/>
        </p:nvSpPr>
        <p:spPr>
          <a:xfrm>
            <a:off x="1422360" y="1798200"/>
            <a:ext cx="10158840" cy="478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spcBef>
                <a:spcPts val="1001"/>
              </a:spcBef>
            </a:pPr>
            <a:endParaRPr lang="pt-BR" sz="1800" b="0" strike="noStrike" spc="-1">
              <a:latin typeface="Arial"/>
            </a:endParaRPr>
          </a:p>
          <a:p>
            <a:pPr marL="228600" indent="-227880" algn="just">
              <a:lnSpc>
                <a:spcPct val="90000"/>
              </a:lnSpc>
              <a:spcBef>
                <a:spcPts val="1001"/>
              </a:spcBef>
              <a:buClr>
                <a:srgbClr val="000000"/>
              </a:buClr>
              <a:buFont typeface="Arial"/>
              <a:buChar char="•"/>
            </a:pPr>
            <a:r>
              <a:rPr lang="pt-BR" sz="1800" b="0" strike="noStrike" spc="-1">
                <a:solidFill>
                  <a:srgbClr val="000000"/>
                </a:solidFill>
                <a:latin typeface="Times New Roman"/>
                <a:ea typeface="NSimSun"/>
              </a:rPr>
              <a:t> </a:t>
            </a: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p:txBody>
      </p:sp>
      <p:sp>
        <p:nvSpPr>
          <p:cNvPr id="1126" name="CustomShape 3"/>
          <p:cNvSpPr/>
          <p:nvPr/>
        </p:nvSpPr>
        <p:spPr>
          <a:xfrm>
            <a:off x="1351440" y="1615320"/>
            <a:ext cx="10667160" cy="3637171"/>
          </a:xfrm>
          <a:prstGeom prst="rect">
            <a:avLst/>
          </a:prstGeom>
          <a:ln>
            <a:noFill/>
          </a:ln>
        </p:spPr>
        <p:style>
          <a:lnRef idx="2">
            <a:schemeClr val="accent1"/>
          </a:lnRef>
          <a:fillRef idx="1">
            <a:schemeClr val="lt1"/>
          </a:fillRef>
          <a:effectRef idx="0">
            <a:schemeClr val="accent1"/>
          </a:effectRef>
          <a:fontRef idx="minor">
            <a:schemeClr val="dk1"/>
          </a:fontRef>
        </p:style>
        <p:txBody>
          <a:bodyPr lIns="90000" tIns="45000" rIns="90000" bIns="45000">
            <a:spAutoFit/>
          </a:bodyPr>
          <a:lstStyle/>
          <a:p>
            <a:pPr algn="just">
              <a:lnSpc>
                <a:spcPct val="107000"/>
              </a:lnSpc>
              <a:spcAft>
                <a:spcPts val="799"/>
              </a:spcAft>
            </a:pPr>
            <a:r>
              <a:rPr lang="pt-BR" sz="1800" b="1" i="1" strike="noStrike" spc="-1" dirty="0">
                <a:solidFill>
                  <a:srgbClr val="000000"/>
                </a:solidFill>
                <a:latin typeface="Arial"/>
                <a:ea typeface="Calibri"/>
              </a:rPr>
              <a:t>§9º </a:t>
            </a:r>
            <a:r>
              <a:rPr lang="pt-BR" sz="1800" b="0" i="1" strike="noStrike" spc="-1" dirty="0">
                <a:solidFill>
                  <a:srgbClr val="000000"/>
                </a:solidFill>
                <a:latin typeface="Arial"/>
                <a:ea typeface="Calibri"/>
              </a:rPr>
              <a:t>Impugnação sem formalização de transação amigável o oficial remeterá o processo ao juiz competente que poderá: 1)  decidir de plano ou após instrução sumária ou 2) se a controvérsia versar sobre o direito de remeterá o interessado para as vias ordinárias.</a:t>
            </a:r>
            <a:endParaRPr lang="pt-BR" sz="1800" b="0" i="1" strike="noStrike" spc="-1" dirty="0">
              <a:latin typeface="Arial"/>
            </a:endParaRPr>
          </a:p>
          <a:p>
            <a:pPr algn="just">
              <a:lnSpc>
                <a:spcPct val="107000"/>
              </a:lnSpc>
              <a:spcAft>
                <a:spcPts val="799"/>
              </a:spcAft>
            </a:pPr>
            <a:r>
              <a:rPr lang="pt-BR" sz="1800" b="1" i="1" strike="noStrike" spc="-1" dirty="0">
                <a:solidFill>
                  <a:srgbClr val="000000"/>
                </a:solidFill>
                <a:latin typeface="Arial"/>
                <a:ea typeface="Calibri"/>
              </a:rPr>
              <a:t>§10º</a:t>
            </a:r>
            <a:r>
              <a:rPr lang="pt-BR" sz="1800" b="0" i="1" strike="noStrike" spc="-1" dirty="0">
                <a:solidFill>
                  <a:srgbClr val="000000"/>
                </a:solidFill>
                <a:latin typeface="Arial"/>
                <a:ea typeface="Calibri"/>
              </a:rPr>
              <a:t>  </a:t>
            </a:r>
            <a:r>
              <a:rPr lang="pt-BR" sz="1800" b="1" i="1" u="sng" strike="noStrike" spc="-1" dirty="0">
                <a:solidFill>
                  <a:srgbClr val="FF0000"/>
                </a:solidFill>
                <a:uFillTx/>
                <a:latin typeface="Arial"/>
                <a:ea typeface="Calibri"/>
              </a:rPr>
              <a:t>não serão aceitos excessos de área superiores a 10% (dez por cento) da área do imóvel constante da matrícula</a:t>
            </a:r>
            <a:r>
              <a:rPr lang="pt-BR" sz="1800" b="0" i="1" strike="noStrike" spc="-1" dirty="0">
                <a:solidFill>
                  <a:srgbClr val="000000"/>
                </a:solidFill>
                <a:latin typeface="Arial"/>
                <a:ea typeface="Calibri"/>
              </a:rPr>
              <a:t>, salvo se comprovado, por justificativa técnica, que o excesso de área se encontra inserido </a:t>
            </a:r>
            <a:r>
              <a:rPr lang="pt-BR" sz="1800" b="0" i="1" strike="noStrike" spc="-1" dirty="0" err="1">
                <a:solidFill>
                  <a:srgbClr val="000000"/>
                </a:solidFill>
                <a:latin typeface="Arial"/>
                <a:ea typeface="Calibri"/>
              </a:rPr>
              <a:t>intra</a:t>
            </a:r>
            <a:r>
              <a:rPr lang="pt-BR" sz="1800" b="0" i="1" strike="noStrike" spc="-1" dirty="0">
                <a:solidFill>
                  <a:srgbClr val="000000"/>
                </a:solidFill>
                <a:latin typeface="Arial"/>
                <a:ea typeface="Calibri"/>
              </a:rPr>
              <a:t> </a:t>
            </a:r>
            <a:r>
              <a:rPr lang="pt-BR" sz="1800" b="0" i="1" strike="noStrike" spc="-1" dirty="0" err="1">
                <a:solidFill>
                  <a:srgbClr val="000000"/>
                </a:solidFill>
                <a:latin typeface="Arial"/>
                <a:ea typeface="Calibri"/>
              </a:rPr>
              <a:t>murus</a:t>
            </a:r>
            <a:endParaRPr lang="pt-BR" sz="1800" b="0" i="1" strike="noStrike" spc="-1" dirty="0">
              <a:latin typeface="Arial"/>
            </a:endParaRPr>
          </a:p>
          <a:p>
            <a:pPr algn="just">
              <a:lnSpc>
                <a:spcPct val="107000"/>
              </a:lnSpc>
              <a:spcAft>
                <a:spcPts val="799"/>
              </a:spcAft>
            </a:pPr>
            <a:r>
              <a:rPr lang="pt-BR" sz="1800" b="1" i="1" strike="noStrike" spc="-1" dirty="0">
                <a:solidFill>
                  <a:srgbClr val="000000"/>
                </a:solidFill>
                <a:latin typeface="Arial"/>
                <a:ea typeface="Calibri"/>
              </a:rPr>
              <a:t>§11º</a:t>
            </a:r>
            <a:r>
              <a:rPr lang="pt-BR" sz="1800" b="0" i="1" strike="noStrike" spc="-1" dirty="0">
                <a:solidFill>
                  <a:srgbClr val="000000"/>
                </a:solidFill>
                <a:latin typeface="Arial"/>
                <a:ea typeface="Calibri"/>
              </a:rPr>
              <a:t> confirmação de autenticidade das </a:t>
            </a:r>
            <a:r>
              <a:rPr lang="pt-BR" sz="1800" b="0" i="1" u="sng" strike="noStrike" spc="-1" dirty="0">
                <a:solidFill>
                  <a:srgbClr val="000000"/>
                </a:solidFill>
                <a:uFillTx/>
                <a:latin typeface="Arial"/>
                <a:ea typeface="Calibri"/>
              </a:rPr>
              <a:t>cartas de anuência </a:t>
            </a:r>
            <a:r>
              <a:rPr lang="pt-BR" sz="1800" b="0" i="1" strike="noStrike" spc="-1" dirty="0">
                <a:solidFill>
                  <a:srgbClr val="000000"/>
                </a:solidFill>
                <a:latin typeface="Arial"/>
                <a:ea typeface="Calibri"/>
              </a:rPr>
              <a:t>consulta no sítio eletrônico </a:t>
            </a:r>
            <a:endParaRPr lang="pt-BR" sz="1800" b="0" i="1" strike="noStrike" spc="-1" dirty="0">
              <a:latin typeface="Arial"/>
            </a:endParaRPr>
          </a:p>
          <a:p>
            <a:pPr algn="just">
              <a:lnSpc>
                <a:spcPct val="107000"/>
              </a:lnSpc>
              <a:spcAft>
                <a:spcPts val="799"/>
              </a:spcAft>
            </a:pPr>
            <a:r>
              <a:rPr lang="pt-BR" sz="1800" b="1" i="1" strike="noStrike" spc="-1" dirty="0">
                <a:solidFill>
                  <a:srgbClr val="000000"/>
                </a:solidFill>
                <a:latin typeface="Arial"/>
                <a:ea typeface="Calibri"/>
              </a:rPr>
              <a:t>§12º</a:t>
            </a:r>
            <a:r>
              <a:rPr lang="pt-BR" sz="1800" b="0" i="1" strike="noStrike" spc="-1" dirty="0">
                <a:solidFill>
                  <a:srgbClr val="000000"/>
                </a:solidFill>
                <a:latin typeface="Arial"/>
                <a:ea typeface="Calibri"/>
              </a:rPr>
              <a:t> transferência de matrícula de circunscrição imobiliária anterior, tratando-se de matrícula que se encontre registrada no cartório de registro originário, a transferência da matrícula para a nova circunscrição imobiliária pressupõe a apresentação de certidão negativa de registro dos cartórios subsequentes e intermediários </a:t>
            </a:r>
            <a:endParaRPr lang="pt-BR" sz="2800" b="0" i="1" strike="noStrike" spc="-1" dirty="0">
              <a:latin typeface="Arial"/>
            </a:endParaRPr>
          </a:p>
        </p:txBody>
      </p:sp>
      <p:sp>
        <p:nvSpPr>
          <p:cNvPr id="6" name="CaixaDeTexto 5">
            <a:extLst>
              <a:ext uri="{FF2B5EF4-FFF2-40B4-BE49-F238E27FC236}">
                <a16:creationId xmlns:a16="http://schemas.microsoft.com/office/drawing/2014/main" id="{EEC35C0C-0BB5-4C7C-B51F-EFF326C4D2A1}"/>
              </a:ext>
            </a:extLst>
          </p:cNvPr>
          <p:cNvSpPr txBox="1"/>
          <p:nvPr/>
        </p:nvSpPr>
        <p:spPr>
          <a:xfrm>
            <a:off x="1351440" y="5713410"/>
            <a:ext cx="10300680" cy="853952"/>
          </a:xfrm>
          <a:prstGeom prst="rect">
            <a:avLst/>
          </a:prstGeom>
          <a:noFill/>
        </p:spPr>
        <p:txBody>
          <a:bodyPr wrap="square">
            <a:spAutoFit/>
          </a:bodyPr>
          <a:lstStyle/>
          <a:p>
            <a:pPr algn="ctr">
              <a:lnSpc>
                <a:spcPct val="107000"/>
              </a:lnSpc>
              <a:spcAft>
                <a:spcPts val="799"/>
              </a:spcAft>
            </a:pPr>
            <a:r>
              <a:rPr lang="pt-BR" sz="2400" b="1" strike="noStrike" spc="-1" dirty="0">
                <a:solidFill>
                  <a:srgbClr val="FF0000"/>
                </a:solidFill>
                <a:latin typeface="Arial"/>
                <a:ea typeface="Calibri"/>
              </a:rPr>
              <a:t>GEO NÃO SE PRESTA PARA AQUISIÇÃO DE ÁREA!! O  INTERESSADO DEVE ENTRAR COM USUCAPIÃO</a:t>
            </a:r>
            <a:r>
              <a:rPr lang="pt-BR" sz="1800" b="1" strike="noStrike" spc="-1" dirty="0">
                <a:solidFill>
                  <a:srgbClr val="FF0000"/>
                </a:solidFill>
                <a:latin typeface="Arial"/>
                <a:ea typeface="Calibri"/>
              </a:rPr>
              <a:t>!!</a:t>
            </a:r>
            <a:endParaRPr lang="pt-BR" sz="1800" b="1" strike="noStrike" spc="-1" dirty="0">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art.1.139</a:t>
            </a:r>
            <a:endParaRPr lang="pt-BR" sz="4000" b="1" strike="noStrike" spc="-1" dirty="0">
              <a:latin typeface="Arial"/>
            </a:endParaRPr>
          </a:p>
        </p:txBody>
      </p:sp>
      <p:sp>
        <p:nvSpPr>
          <p:cNvPr id="1128" name="CustomShape 2"/>
          <p:cNvSpPr/>
          <p:nvPr/>
        </p:nvSpPr>
        <p:spPr>
          <a:xfrm>
            <a:off x="1422360" y="1798200"/>
            <a:ext cx="10158840" cy="478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spcBef>
                <a:spcPts val="1001"/>
              </a:spcBef>
            </a:pPr>
            <a:endParaRPr lang="pt-BR" sz="1800" b="0" strike="noStrike" spc="-1">
              <a:latin typeface="Arial"/>
            </a:endParaRPr>
          </a:p>
          <a:p>
            <a:pPr marL="228600" indent="-227880" algn="just">
              <a:lnSpc>
                <a:spcPct val="90000"/>
              </a:lnSpc>
              <a:spcBef>
                <a:spcPts val="1001"/>
              </a:spcBef>
              <a:buClr>
                <a:srgbClr val="000000"/>
              </a:buClr>
              <a:buFont typeface="Arial"/>
              <a:buChar char="•"/>
            </a:pPr>
            <a:r>
              <a:rPr lang="pt-BR" sz="1800" b="0" strike="noStrike" spc="-1">
                <a:solidFill>
                  <a:srgbClr val="000000"/>
                </a:solidFill>
                <a:latin typeface="Times New Roman"/>
                <a:ea typeface="NSimSun"/>
              </a:rPr>
              <a:t> </a:t>
            </a: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p:txBody>
      </p:sp>
      <p:sp>
        <p:nvSpPr>
          <p:cNvPr id="1129" name="CustomShape 3"/>
          <p:cNvSpPr/>
          <p:nvPr/>
        </p:nvSpPr>
        <p:spPr>
          <a:xfrm>
            <a:off x="1351440" y="1615320"/>
            <a:ext cx="10667160" cy="2676202"/>
          </a:xfrm>
          <a:prstGeom prst="rect">
            <a:avLst/>
          </a:prstGeom>
          <a:ln/>
        </p:spPr>
        <p:style>
          <a:lnRef idx="2">
            <a:schemeClr val="accent1"/>
          </a:lnRef>
          <a:fillRef idx="1">
            <a:schemeClr val="lt1"/>
          </a:fillRef>
          <a:effectRef idx="0">
            <a:schemeClr val="accent1"/>
          </a:effectRef>
          <a:fontRef idx="minor">
            <a:schemeClr val="dk1"/>
          </a:fontRef>
        </p:style>
        <p:txBody>
          <a:bodyPr lIns="90000" tIns="45000" rIns="90000" bIns="45000">
            <a:spAutoFit/>
          </a:bodyPr>
          <a:lstStyle/>
          <a:p>
            <a:pPr algn="just">
              <a:lnSpc>
                <a:spcPct val="100000"/>
              </a:lnSpc>
            </a:pPr>
            <a:r>
              <a:rPr lang="pt-BR" sz="2400" b="1" i="1" strike="noStrike" spc="-1" dirty="0">
                <a:solidFill>
                  <a:srgbClr val="000000"/>
                </a:solidFill>
                <a:latin typeface="Arial"/>
                <a:ea typeface="NSimSun"/>
              </a:rPr>
              <a:t>Art. 1.139. </a:t>
            </a:r>
            <a:r>
              <a:rPr lang="pt-BR" sz="2400" b="0" i="1" strike="noStrike" spc="-1" dirty="0">
                <a:solidFill>
                  <a:srgbClr val="000000"/>
                </a:solidFill>
                <a:latin typeface="Arial"/>
                <a:ea typeface="NSimSun"/>
              </a:rPr>
              <a:t>À escritura pública declaratória de localização de matrícula aplicam-se os emolumentos relativos à escritura pública com valor econômico, previsto no item 7, alínea “b” da Tabela A, e, no respectivo registro, aplicam-se os emolumentos relativos às averbações de retificação, adotando-se o item 19, alínea “b” da Tabela C para o ato de averbação e o item 27 da Tabela C para o ato de registro, todos da Lei estadual n. 7.550/2001.</a:t>
            </a:r>
            <a:endParaRPr lang="pt-BR" sz="2400" b="0" i="1" strike="noStrike" spc="-1" dirty="0">
              <a:latin typeface="Arial"/>
            </a:endParaRPr>
          </a:p>
        </p:txBody>
      </p:sp>
      <p:sp>
        <p:nvSpPr>
          <p:cNvPr id="6" name="CaixaDeTexto 5">
            <a:extLst>
              <a:ext uri="{FF2B5EF4-FFF2-40B4-BE49-F238E27FC236}">
                <a16:creationId xmlns:a16="http://schemas.microsoft.com/office/drawing/2014/main" id="{65E0DB1E-CE5B-46DB-BDF9-094C0FB638E5}"/>
              </a:ext>
            </a:extLst>
          </p:cNvPr>
          <p:cNvSpPr txBox="1"/>
          <p:nvPr/>
        </p:nvSpPr>
        <p:spPr>
          <a:xfrm>
            <a:off x="1422360" y="5242681"/>
            <a:ext cx="10312440" cy="580993"/>
          </a:xfrm>
          <a:prstGeom prst="rect">
            <a:avLst/>
          </a:prstGeom>
          <a:noFill/>
        </p:spPr>
        <p:txBody>
          <a:bodyPr wrap="square">
            <a:spAutoFit/>
          </a:bodyPr>
          <a:lstStyle/>
          <a:p>
            <a:pPr algn="just">
              <a:lnSpc>
                <a:spcPct val="107000"/>
              </a:lnSpc>
              <a:spcAft>
                <a:spcPts val="799"/>
              </a:spcAft>
            </a:pPr>
            <a:r>
              <a:rPr lang="pt-BR" sz="3200" b="1" strike="noStrike" spc="-1" baseline="-25000" dirty="0">
                <a:solidFill>
                  <a:srgbClr val="000000"/>
                </a:solidFill>
                <a:latin typeface="Arial"/>
                <a:ea typeface="Calibri"/>
              </a:rPr>
              <a:t>* EMOLUMENTOS PARA AVERBAÇÃO DA ESCRITURA –COM VALOR</a:t>
            </a:r>
            <a:endParaRPr lang="pt-BR" sz="3200" b="1" strike="noStrike" spc="-1" dirty="0">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art.1.140</a:t>
            </a:r>
            <a:endParaRPr lang="pt-BR" sz="4000" b="1" strike="noStrike" spc="-1" dirty="0">
              <a:latin typeface="Arial"/>
            </a:endParaRPr>
          </a:p>
        </p:txBody>
      </p:sp>
      <p:sp>
        <p:nvSpPr>
          <p:cNvPr id="1131" name="CustomShape 2"/>
          <p:cNvSpPr/>
          <p:nvPr/>
        </p:nvSpPr>
        <p:spPr>
          <a:xfrm>
            <a:off x="1422360" y="1798200"/>
            <a:ext cx="10158840" cy="478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spcBef>
                <a:spcPts val="1001"/>
              </a:spcBef>
            </a:pPr>
            <a:endParaRPr lang="pt-BR" sz="1800" b="0" strike="noStrike" spc="-1">
              <a:latin typeface="Arial"/>
            </a:endParaRPr>
          </a:p>
          <a:p>
            <a:pPr marL="228600" indent="-227880" algn="just">
              <a:lnSpc>
                <a:spcPct val="90000"/>
              </a:lnSpc>
              <a:spcBef>
                <a:spcPts val="1001"/>
              </a:spcBef>
              <a:buClr>
                <a:srgbClr val="000000"/>
              </a:buClr>
              <a:buFont typeface="Arial"/>
              <a:buChar char="•"/>
            </a:pPr>
            <a:r>
              <a:rPr lang="pt-BR" sz="1800" b="0" strike="noStrike" spc="-1">
                <a:solidFill>
                  <a:srgbClr val="000000"/>
                </a:solidFill>
                <a:latin typeface="Times New Roman"/>
                <a:ea typeface="NSimSun"/>
              </a:rPr>
              <a:t> </a:t>
            </a: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p:txBody>
      </p:sp>
      <p:sp>
        <p:nvSpPr>
          <p:cNvPr id="1132" name="CustomShape 3"/>
          <p:cNvSpPr/>
          <p:nvPr/>
        </p:nvSpPr>
        <p:spPr>
          <a:xfrm>
            <a:off x="1351440" y="1615320"/>
            <a:ext cx="10667160" cy="3137867"/>
          </a:xfrm>
          <a:prstGeom prst="rect">
            <a:avLst/>
          </a:prstGeom>
          <a:ln/>
        </p:spPr>
        <p:style>
          <a:lnRef idx="2">
            <a:schemeClr val="accent1"/>
          </a:lnRef>
          <a:fillRef idx="1">
            <a:schemeClr val="lt1"/>
          </a:fillRef>
          <a:effectRef idx="0">
            <a:schemeClr val="accent1"/>
          </a:effectRef>
          <a:fontRef idx="minor">
            <a:schemeClr val="dk1"/>
          </a:fontRef>
        </p:style>
        <p:txBody>
          <a:bodyPr lIns="90000" tIns="45000" rIns="90000" bIns="45000">
            <a:spAutoFit/>
          </a:bodyPr>
          <a:lstStyle/>
          <a:p>
            <a:pPr algn="just">
              <a:lnSpc>
                <a:spcPct val="100000"/>
              </a:lnSpc>
            </a:pPr>
            <a:r>
              <a:rPr lang="pt-BR" sz="2200" b="1" strike="noStrike" spc="-1" dirty="0">
                <a:solidFill>
                  <a:srgbClr val="000000"/>
                </a:solidFill>
                <a:latin typeface="Arial"/>
                <a:ea typeface="NSimSun"/>
              </a:rPr>
              <a:t>Art.1.140. </a:t>
            </a:r>
            <a:r>
              <a:rPr lang="pt-BR" sz="2200" b="0" strike="noStrike" spc="-1" dirty="0">
                <a:solidFill>
                  <a:srgbClr val="000000"/>
                </a:solidFill>
                <a:latin typeface="Arial"/>
                <a:ea typeface="NSimSun"/>
              </a:rPr>
              <a:t>Concluído o procedimento de averbação de georreferenciamento em matrícula de título deslocado e/ou sobreposto, caberá ao oficial do cartório de registro de imóveis </a:t>
            </a:r>
            <a:r>
              <a:rPr lang="pt-BR" sz="2200" b="0" strike="noStrike" spc="-1" dirty="0">
                <a:solidFill>
                  <a:srgbClr val="FF0000"/>
                </a:solidFill>
                <a:latin typeface="Arial"/>
                <a:ea typeface="NSimSun"/>
              </a:rPr>
              <a:t>encaminhar comunicado ao Instituto de Terras do Estado de Mato Grosso – </a:t>
            </a:r>
            <a:r>
              <a:rPr lang="pt-BR" sz="2200" b="0" strike="noStrike" spc="-1" dirty="0" err="1">
                <a:solidFill>
                  <a:srgbClr val="FF0000"/>
                </a:solidFill>
                <a:latin typeface="Arial"/>
                <a:ea typeface="NSimSun"/>
              </a:rPr>
              <a:t>Intermat</a:t>
            </a:r>
            <a:r>
              <a:rPr lang="pt-BR" sz="2200" b="0" strike="noStrike" spc="-1" dirty="0">
                <a:solidFill>
                  <a:srgbClr val="FF0000"/>
                </a:solidFill>
                <a:latin typeface="Arial"/>
                <a:ea typeface="NSimSun"/>
              </a:rPr>
              <a:t> </a:t>
            </a:r>
            <a:r>
              <a:rPr lang="pt-BR" sz="2200" b="0" strike="noStrike" spc="-1" dirty="0">
                <a:solidFill>
                  <a:srgbClr val="000000"/>
                </a:solidFill>
                <a:latin typeface="Arial"/>
                <a:ea typeface="NSimSun"/>
              </a:rPr>
              <a:t>até o 30º (trigésimo) dia do mês subsequente à data da averbação.</a:t>
            </a:r>
            <a:endParaRPr lang="pt-BR" sz="2200" b="0" strike="noStrike" spc="-1" dirty="0">
              <a:latin typeface="Arial"/>
            </a:endParaRPr>
          </a:p>
          <a:p>
            <a:pPr algn="just">
              <a:lnSpc>
                <a:spcPct val="100000"/>
              </a:lnSpc>
            </a:pPr>
            <a:r>
              <a:rPr lang="pt-BR" sz="2200" b="1" strike="noStrike" spc="-1" dirty="0">
                <a:solidFill>
                  <a:srgbClr val="000000"/>
                </a:solidFill>
                <a:latin typeface="Arial"/>
                <a:ea typeface="NSimSun"/>
              </a:rPr>
              <a:t>Parágrafo único</a:t>
            </a:r>
            <a:r>
              <a:rPr lang="pt-BR" sz="2200" b="0" strike="noStrike" spc="-1" dirty="0">
                <a:solidFill>
                  <a:srgbClr val="000000"/>
                </a:solidFill>
                <a:latin typeface="Arial"/>
                <a:ea typeface="NSimSun"/>
              </a:rPr>
              <a:t>. Acompanharão o comunicado ao Instituto de Terras do Estado de Mato Grosso - </a:t>
            </a:r>
            <a:r>
              <a:rPr lang="pt-BR" sz="2200" b="0" strike="noStrike" spc="-1" dirty="0" err="1">
                <a:solidFill>
                  <a:srgbClr val="000000"/>
                </a:solidFill>
                <a:latin typeface="Arial"/>
                <a:ea typeface="NSimSun"/>
              </a:rPr>
              <a:t>Intermat</a:t>
            </a:r>
            <a:r>
              <a:rPr lang="pt-BR" sz="2200" b="0" strike="noStrike" spc="-1" dirty="0">
                <a:solidFill>
                  <a:srgbClr val="000000"/>
                </a:solidFill>
                <a:latin typeface="Arial"/>
                <a:ea typeface="NSimSun"/>
              </a:rPr>
              <a:t> os seguintes documentos: mapa e memorial descritivo (em meio físico e digital, um de cada); Anotação de Responsabilidade Técnica - ART devidamente quitada; certidão atualizada da matrícula e cadeia dominial do imóvel.</a:t>
            </a:r>
            <a:endParaRPr lang="pt-BR" sz="2200" b="0" strike="noStrike" spc="-1" dirty="0">
              <a:latin typeface="Arial"/>
            </a:endParaRPr>
          </a:p>
        </p:txBody>
      </p:sp>
      <p:sp>
        <p:nvSpPr>
          <p:cNvPr id="6" name="CaixaDeTexto 5">
            <a:extLst>
              <a:ext uri="{FF2B5EF4-FFF2-40B4-BE49-F238E27FC236}">
                <a16:creationId xmlns:a16="http://schemas.microsoft.com/office/drawing/2014/main" id="{D06B3004-4233-4FD9-A582-3DFDF7BE378F}"/>
              </a:ext>
            </a:extLst>
          </p:cNvPr>
          <p:cNvSpPr txBox="1"/>
          <p:nvPr/>
        </p:nvSpPr>
        <p:spPr>
          <a:xfrm>
            <a:off x="1269460" y="5107245"/>
            <a:ext cx="10464640" cy="830997"/>
          </a:xfrm>
          <a:prstGeom prst="rect">
            <a:avLst/>
          </a:prstGeom>
          <a:noFill/>
        </p:spPr>
        <p:txBody>
          <a:bodyPr wrap="square">
            <a:spAutoFit/>
          </a:bodyPr>
          <a:lstStyle/>
          <a:p>
            <a:pPr marL="285840" indent="-285120" algn="just">
              <a:lnSpc>
                <a:spcPct val="100000"/>
              </a:lnSpc>
              <a:buClr>
                <a:srgbClr val="000000"/>
              </a:buClr>
              <a:buFont typeface="Arial"/>
              <a:buChar char="•"/>
            </a:pPr>
            <a:r>
              <a:rPr lang="pt-BR" sz="2400" b="0" strike="noStrike" spc="-1" dirty="0">
                <a:solidFill>
                  <a:srgbClr val="000000"/>
                </a:solidFill>
                <a:latin typeface="Arial"/>
                <a:ea typeface="NSimSun"/>
              </a:rPr>
              <a:t>Oficial encaminha comunicação ao INTERMAT com documentos do GEO</a:t>
            </a:r>
          </a:p>
          <a:p>
            <a:pPr marL="285840" indent="-285120" algn="just">
              <a:lnSpc>
                <a:spcPct val="100000"/>
              </a:lnSpc>
              <a:buClr>
                <a:srgbClr val="000000"/>
              </a:buClr>
              <a:buFont typeface="Arial"/>
              <a:buChar char="•"/>
            </a:pPr>
            <a:r>
              <a:rPr lang="pt-BR" sz="2400" spc="-1" dirty="0">
                <a:solidFill>
                  <a:srgbClr val="000000"/>
                </a:solidFill>
                <a:latin typeface="Arial"/>
                <a:ea typeface="NSimSun"/>
              </a:rPr>
              <a:t>Solicitar às partes a segunda via (quando documentos físicos)</a:t>
            </a:r>
            <a:r>
              <a:rPr lang="pt-BR" sz="2400" b="0" strike="noStrike" spc="-1" dirty="0">
                <a:solidFill>
                  <a:srgbClr val="000000"/>
                </a:solidFill>
                <a:latin typeface="Arial"/>
                <a:ea typeface="NSimSun"/>
              </a:rPr>
              <a:t> </a:t>
            </a:r>
            <a:endParaRPr lang="pt-BR" sz="2400" b="0" strike="noStrike" spc="-1" dirty="0">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art.1.141</a:t>
            </a:r>
            <a:endParaRPr lang="pt-BR" sz="4000" b="1" strike="noStrike" spc="-1" dirty="0">
              <a:latin typeface="Arial"/>
            </a:endParaRPr>
          </a:p>
        </p:txBody>
      </p:sp>
      <p:sp>
        <p:nvSpPr>
          <p:cNvPr id="1134" name="CustomShape 2"/>
          <p:cNvSpPr/>
          <p:nvPr/>
        </p:nvSpPr>
        <p:spPr>
          <a:xfrm>
            <a:off x="1422360" y="1798200"/>
            <a:ext cx="10158840" cy="478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spcBef>
                <a:spcPts val="1001"/>
              </a:spcBef>
            </a:pPr>
            <a:endParaRPr lang="pt-BR" sz="1800" b="0" strike="noStrike" spc="-1">
              <a:latin typeface="Arial"/>
            </a:endParaRPr>
          </a:p>
          <a:p>
            <a:pPr marL="228600" indent="-227880" algn="just">
              <a:lnSpc>
                <a:spcPct val="90000"/>
              </a:lnSpc>
              <a:spcBef>
                <a:spcPts val="1001"/>
              </a:spcBef>
              <a:buClr>
                <a:srgbClr val="000000"/>
              </a:buClr>
              <a:buFont typeface="Arial"/>
              <a:buChar char="•"/>
            </a:pPr>
            <a:r>
              <a:rPr lang="pt-BR" sz="1800" b="0" strike="noStrike" spc="-1">
                <a:solidFill>
                  <a:srgbClr val="000000"/>
                </a:solidFill>
                <a:latin typeface="Times New Roman"/>
                <a:ea typeface="NSimSun"/>
              </a:rPr>
              <a:t> </a:t>
            </a: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p:txBody>
      </p:sp>
      <p:sp>
        <p:nvSpPr>
          <p:cNvPr id="1135" name="CustomShape 3"/>
          <p:cNvSpPr/>
          <p:nvPr/>
        </p:nvSpPr>
        <p:spPr>
          <a:xfrm>
            <a:off x="1473160" y="1798200"/>
            <a:ext cx="10322600" cy="2214537"/>
          </a:xfrm>
          <a:prstGeom prst="rect">
            <a:avLst/>
          </a:prstGeom>
          <a:ln/>
        </p:spPr>
        <p:style>
          <a:lnRef idx="2">
            <a:schemeClr val="accent1"/>
          </a:lnRef>
          <a:fillRef idx="1">
            <a:schemeClr val="lt1"/>
          </a:fillRef>
          <a:effectRef idx="0">
            <a:schemeClr val="accent1"/>
          </a:effectRef>
          <a:fontRef idx="minor">
            <a:schemeClr val="dk1"/>
          </a:fontRef>
        </p:style>
        <p:txBody>
          <a:bodyPr wrap="square" lIns="90000" tIns="45000" rIns="90000" bIns="45000">
            <a:spAutoFit/>
          </a:bodyPr>
          <a:lstStyle/>
          <a:p>
            <a:pPr algn="just">
              <a:lnSpc>
                <a:spcPct val="100000"/>
              </a:lnSpc>
            </a:pPr>
            <a:endParaRPr lang="pt-BR" sz="1800" b="0" i="1" strike="noStrike" spc="-1" dirty="0">
              <a:latin typeface="Arial"/>
            </a:endParaRPr>
          </a:p>
          <a:p>
            <a:pPr algn="just">
              <a:lnSpc>
                <a:spcPct val="100000"/>
              </a:lnSpc>
            </a:pPr>
            <a:r>
              <a:rPr lang="pt-BR" sz="2400" b="1" strike="noStrike" spc="-1" dirty="0">
                <a:solidFill>
                  <a:srgbClr val="000000"/>
                </a:solidFill>
                <a:latin typeface="Arial"/>
                <a:ea typeface="NSimSun"/>
              </a:rPr>
              <a:t>Art. 1.141. </a:t>
            </a:r>
            <a:r>
              <a:rPr lang="pt-BR" sz="2400" b="0" strike="noStrike" spc="-1" dirty="0">
                <a:solidFill>
                  <a:srgbClr val="000000"/>
                </a:solidFill>
                <a:latin typeface="Arial"/>
                <a:ea typeface="NSimSun"/>
              </a:rPr>
              <a:t>Havendo </a:t>
            </a:r>
            <a:r>
              <a:rPr lang="pt-BR" sz="2400" b="0" strike="noStrike" spc="-1" dirty="0">
                <a:solidFill>
                  <a:srgbClr val="FF0000"/>
                </a:solidFill>
                <a:latin typeface="Arial"/>
                <a:ea typeface="NSimSun"/>
              </a:rPr>
              <a:t>indícios de irregularidade ou fraude </a:t>
            </a:r>
            <a:r>
              <a:rPr lang="pt-BR" sz="2400" b="0" strike="noStrike" spc="-1" dirty="0">
                <a:solidFill>
                  <a:srgbClr val="000000"/>
                </a:solidFill>
                <a:latin typeface="Arial"/>
                <a:ea typeface="NSimSun"/>
              </a:rPr>
              <a:t>pelo proprietário e/ou pelo profissional técnico, caberá ao cartório de registro de imóveis e ao tabelionato de notas </a:t>
            </a:r>
            <a:r>
              <a:rPr lang="pt-BR" sz="2400" b="0" strike="noStrike" spc="-1" dirty="0">
                <a:solidFill>
                  <a:srgbClr val="FF0000"/>
                </a:solidFill>
                <a:latin typeface="Arial"/>
                <a:ea typeface="NSimSun"/>
              </a:rPr>
              <a:t>encaminhar cópia do expediente ao Juiz Corregedor Permanente</a:t>
            </a:r>
            <a:r>
              <a:rPr lang="pt-BR" sz="2400" b="0" strike="noStrike" spc="-1" dirty="0">
                <a:solidFill>
                  <a:srgbClr val="000000"/>
                </a:solidFill>
                <a:latin typeface="Arial"/>
                <a:ea typeface="NSimSun"/>
              </a:rPr>
              <a:t> da comarca para a adoção das providências legais cabíveis</a:t>
            </a:r>
            <a:r>
              <a:rPr lang="pt-BR" sz="2400" b="0" i="1" strike="noStrike" spc="-1" dirty="0">
                <a:solidFill>
                  <a:srgbClr val="000000"/>
                </a:solidFill>
                <a:latin typeface="Arial"/>
                <a:ea typeface="NSimSun"/>
              </a:rPr>
              <a:t>.</a:t>
            </a:r>
            <a:endParaRPr lang="pt-BR" sz="2000" b="0" strike="noStrike" spc="-1" dirty="0">
              <a:latin typeface="Arial"/>
            </a:endParaRPr>
          </a:p>
        </p:txBody>
      </p:sp>
      <p:sp>
        <p:nvSpPr>
          <p:cNvPr id="6" name="CaixaDeTexto 5">
            <a:extLst>
              <a:ext uri="{FF2B5EF4-FFF2-40B4-BE49-F238E27FC236}">
                <a16:creationId xmlns:a16="http://schemas.microsoft.com/office/drawing/2014/main" id="{253298CF-2E07-48BE-944F-DC09E2B84CC1}"/>
              </a:ext>
            </a:extLst>
          </p:cNvPr>
          <p:cNvSpPr txBox="1"/>
          <p:nvPr/>
        </p:nvSpPr>
        <p:spPr>
          <a:xfrm>
            <a:off x="1473160" y="4393257"/>
            <a:ext cx="10322600" cy="1477328"/>
          </a:xfrm>
          <a:prstGeom prst="rect">
            <a:avLst/>
          </a:prstGeom>
          <a:noFill/>
        </p:spPr>
        <p:txBody>
          <a:bodyPr wrap="square">
            <a:spAutoFit/>
          </a:bodyPr>
          <a:lstStyle/>
          <a:p>
            <a:pPr>
              <a:lnSpc>
                <a:spcPct val="100000"/>
              </a:lnSpc>
            </a:pPr>
            <a:endParaRPr lang="pt-BR" sz="1800" b="0" strike="noStrike" spc="-1" dirty="0">
              <a:latin typeface="Arial"/>
            </a:endParaRPr>
          </a:p>
          <a:p>
            <a:pPr marL="285750" indent="-285750">
              <a:lnSpc>
                <a:spcPct val="100000"/>
              </a:lnSpc>
              <a:buFont typeface="Arial" panose="020B0604020202020204" pitchFamily="34" charset="0"/>
              <a:buChar char="•"/>
            </a:pPr>
            <a:r>
              <a:rPr lang="pt-BR" sz="2400" b="0" strike="noStrike" spc="-1" dirty="0">
                <a:solidFill>
                  <a:srgbClr val="000000"/>
                </a:solidFill>
                <a:latin typeface="Arial"/>
                <a:ea typeface="NSimSun"/>
              </a:rPr>
              <a:t>ADVERTÊNCIA - ao proprietário e/ou profissional técnico</a:t>
            </a:r>
          </a:p>
          <a:p>
            <a:pPr marL="285750" indent="-285750">
              <a:lnSpc>
                <a:spcPct val="100000"/>
              </a:lnSpc>
              <a:buFont typeface="Arial" panose="020B0604020202020204" pitchFamily="34" charset="0"/>
              <a:buChar char="•"/>
            </a:pPr>
            <a:endParaRPr lang="pt-BR" sz="2400" b="0" strike="noStrike" spc="-1" dirty="0">
              <a:latin typeface="Arial"/>
            </a:endParaRPr>
          </a:p>
          <a:p>
            <a:pPr marL="343080" indent="-342360">
              <a:lnSpc>
                <a:spcPct val="100000"/>
              </a:lnSpc>
              <a:buClr>
                <a:srgbClr val="000000"/>
              </a:buClr>
              <a:buFont typeface="Arial"/>
              <a:buChar char="•"/>
            </a:pPr>
            <a:r>
              <a:rPr lang="pt-BR" sz="2400" b="0" strike="noStrike" spc="-1" dirty="0">
                <a:solidFill>
                  <a:srgbClr val="000000"/>
                </a:solidFill>
                <a:latin typeface="Arial"/>
                <a:ea typeface="NSimSun"/>
              </a:rPr>
              <a:t>Havendo indícios de irregularidade ou fraude</a:t>
            </a:r>
            <a:endParaRPr lang="pt-BR" sz="2400" b="0" strike="noStrike" spc="-1" dirty="0">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spc="-1" dirty="0">
                <a:solidFill>
                  <a:srgbClr val="000000"/>
                </a:solidFill>
                <a:latin typeface="Arial"/>
                <a:ea typeface="DejaVu Sans"/>
              </a:rPr>
              <a:t>CNGCEMT – art.1.142</a:t>
            </a:r>
            <a:endParaRPr lang="pt-BR" sz="4000" b="1" strike="noStrike" spc="-1" dirty="0">
              <a:latin typeface="Arial"/>
            </a:endParaRPr>
          </a:p>
        </p:txBody>
      </p:sp>
      <p:sp>
        <p:nvSpPr>
          <p:cNvPr id="1137" name="CustomShape 2"/>
          <p:cNvSpPr/>
          <p:nvPr/>
        </p:nvSpPr>
        <p:spPr>
          <a:xfrm>
            <a:off x="1422360" y="1798200"/>
            <a:ext cx="10158840" cy="478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spcBef>
                <a:spcPts val="1001"/>
              </a:spcBef>
            </a:pPr>
            <a:endParaRPr lang="pt-BR" sz="1800" b="0" strike="noStrike" spc="-1">
              <a:latin typeface="Arial"/>
            </a:endParaRPr>
          </a:p>
          <a:p>
            <a:pPr marL="228600" indent="-227880" algn="just">
              <a:lnSpc>
                <a:spcPct val="90000"/>
              </a:lnSpc>
              <a:spcBef>
                <a:spcPts val="1001"/>
              </a:spcBef>
              <a:buClr>
                <a:srgbClr val="000000"/>
              </a:buClr>
              <a:buFont typeface="Arial"/>
              <a:buChar char="•"/>
            </a:pPr>
            <a:r>
              <a:rPr lang="pt-BR" sz="1800" b="0" strike="noStrike" spc="-1">
                <a:solidFill>
                  <a:srgbClr val="000000"/>
                </a:solidFill>
                <a:latin typeface="Times New Roman"/>
                <a:ea typeface="NSimSun"/>
              </a:rPr>
              <a:t> </a:t>
            </a: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p:txBody>
      </p:sp>
      <p:sp>
        <p:nvSpPr>
          <p:cNvPr id="1138" name="CustomShape 3"/>
          <p:cNvSpPr/>
          <p:nvPr/>
        </p:nvSpPr>
        <p:spPr>
          <a:xfrm>
            <a:off x="1422360" y="1677060"/>
            <a:ext cx="10413000" cy="2368425"/>
          </a:xfrm>
          <a:prstGeom prst="rect">
            <a:avLst/>
          </a:prstGeom>
          <a:ln/>
        </p:spPr>
        <p:style>
          <a:lnRef idx="2">
            <a:schemeClr val="accent1"/>
          </a:lnRef>
          <a:fillRef idx="1">
            <a:schemeClr val="lt1"/>
          </a:fillRef>
          <a:effectRef idx="0">
            <a:schemeClr val="accent1"/>
          </a:effectRef>
          <a:fontRef idx="minor">
            <a:schemeClr val="dk1"/>
          </a:fontRef>
        </p:style>
        <p:txBody>
          <a:bodyPr wrap="square" lIns="90000" tIns="45000" rIns="90000" bIns="45000">
            <a:spAutoFit/>
          </a:bodyPr>
          <a:lstStyle/>
          <a:p>
            <a:pPr algn="just">
              <a:lnSpc>
                <a:spcPct val="100000"/>
              </a:lnSpc>
            </a:pPr>
            <a:r>
              <a:rPr lang="pt-BR" sz="2400" b="1" i="1" strike="noStrike" spc="-1" dirty="0">
                <a:solidFill>
                  <a:srgbClr val="000000"/>
                </a:solidFill>
                <a:latin typeface="Arial"/>
                <a:ea typeface="NSimSun"/>
              </a:rPr>
              <a:t>Art. 1.142. </a:t>
            </a:r>
            <a:r>
              <a:rPr lang="pt-BR" sz="2400" b="0" i="1" strike="noStrike" spc="-1" dirty="0">
                <a:solidFill>
                  <a:srgbClr val="000000"/>
                </a:solidFill>
                <a:latin typeface="Arial"/>
                <a:ea typeface="NSimSun"/>
              </a:rPr>
              <a:t>Havendo alteração de área e dos elementos do perímetro (azimutes e distâncias), decorrentes da modificação de sistema de medição (coordenadas planas retangulares - UTM no sistema de referência SAD -69/SIRGAS 2000; Sistema Geodésico Local - SIRGAS 2000), a diferença será atestada mediante apresentação de </a:t>
            </a:r>
            <a:r>
              <a:rPr lang="pt-BR" sz="2400" b="0" i="1" strike="noStrike" spc="-1" dirty="0">
                <a:solidFill>
                  <a:srgbClr val="FF0000"/>
                </a:solidFill>
                <a:latin typeface="Arial"/>
                <a:ea typeface="NSimSun"/>
              </a:rPr>
              <a:t>laudo técnico </a:t>
            </a:r>
            <a:r>
              <a:rPr lang="pt-BR" sz="2400" b="0" i="1" strike="noStrike" spc="-1" dirty="0">
                <a:solidFill>
                  <a:srgbClr val="000000"/>
                </a:solidFill>
                <a:latin typeface="Arial"/>
                <a:ea typeface="NSimSun"/>
              </a:rPr>
              <a:t>do engenheiro, certificando a identidade e a localização do imóvel rural</a:t>
            </a:r>
            <a:r>
              <a:rPr lang="pt-BR" sz="2800" b="0" i="1" strike="noStrike" spc="-1" dirty="0">
                <a:solidFill>
                  <a:srgbClr val="000000"/>
                </a:solidFill>
                <a:latin typeface="Arial"/>
                <a:ea typeface="NSimSun"/>
              </a:rPr>
              <a:t>.</a:t>
            </a:r>
            <a:endParaRPr lang="pt-BR" sz="2800" b="0" i="1" strike="noStrike" spc="-1" dirty="0">
              <a:latin typeface="Arial"/>
            </a:endParaRPr>
          </a:p>
        </p:txBody>
      </p:sp>
      <p:sp>
        <p:nvSpPr>
          <p:cNvPr id="6" name="CaixaDeTexto 5">
            <a:extLst>
              <a:ext uri="{FF2B5EF4-FFF2-40B4-BE49-F238E27FC236}">
                <a16:creationId xmlns:a16="http://schemas.microsoft.com/office/drawing/2014/main" id="{3F2B45CD-8835-48C6-81B0-130DA827EE67}"/>
              </a:ext>
            </a:extLst>
          </p:cNvPr>
          <p:cNvSpPr txBox="1"/>
          <p:nvPr/>
        </p:nvSpPr>
        <p:spPr>
          <a:xfrm>
            <a:off x="1422360" y="4442276"/>
            <a:ext cx="10158840" cy="1569660"/>
          </a:xfrm>
          <a:prstGeom prst="rect">
            <a:avLst/>
          </a:prstGeom>
          <a:noFill/>
        </p:spPr>
        <p:txBody>
          <a:bodyPr wrap="square">
            <a:spAutoFit/>
          </a:bodyPr>
          <a:lstStyle/>
          <a:p>
            <a:pPr marL="343080" indent="-342360" algn="just">
              <a:lnSpc>
                <a:spcPct val="100000"/>
              </a:lnSpc>
              <a:buClr>
                <a:srgbClr val="000000"/>
              </a:buClr>
              <a:buFont typeface="Arial"/>
              <a:buChar char="•"/>
            </a:pPr>
            <a:r>
              <a:rPr lang="pt-BR" sz="2400" b="0" strike="noStrike" spc="-1" dirty="0">
                <a:solidFill>
                  <a:srgbClr val="000000"/>
                </a:solidFill>
                <a:latin typeface="Arial"/>
                <a:ea typeface="NSimSun"/>
              </a:rPr>
              <a:t>Laudo técnico</a:t>
            </a:r>
            <a:endParaRPr lang="pt-BR" sz="2400" b="0" strike="noStrike" spc="-1" dirty="0">
              <a:latin typeface="Arial"/>
            </a:endParaRPr>
          </a:p>
          <a:p>
            <a:pPr marL="343080" indent="-342360" algn="just">
              <a:lnSpc>
                <a:spcPct val="100000"/>
              </a:lnSpc>
              <a:buClr>
                <a:srgbClr val="000000"/>
              </a:buClr>
              <a:buFont typeface="Arial"/>
              <a:buChar char="•"/>
            </a:pPr>
            <a:r>
              <a:rPr lang="pt-BR" sz="2400" b="0" strike="noStrike" spc="-1" dirty="0">
                <a:solidFill>
                  <a:srgbClr val="000000"/>
                </a:solidFill>
                <a:latin typeface="Arial"/>
                <a:ea typeface="NSimSun"/>
              </a:rPr>
              <a:t>Modificação de sistema de medição (coordenadas planas retangulares - UTM no sistema de referência SAD -69/SIRGAS 2000; Sistema Geodésico Local - SIRGAS 2000)</a:t>
            </a:r>
            <a:endParaRPr lang="pt-BR" sz="24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CustomShape 1"/>
          <p:cNvSpPr/>
          <p:nvPr/>
        </p:nvSpPr>
        <p:spPr>
          <a:xfrm>
            <a:off x="1371600" y="273600"/>
            <a:ext cx="1020960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cap="all" spc="-1" dirty="0">
                <a:solidFill>
                  <a:srgbClr val="034793"/>
                </a:solidFill>
                <a:latin typeface="Arial"/>
                <a:ea typeface="DejaVu Sans"/>
              </a:rPr>
              <a:t>HISTÓRICO DA OCUPAÇÃO</a:t>
            </a:r>
            <a:endParaRPr lang="pt-BR" sz="4000" b="0" strike="noStrike" spc="-1" dirty="0">
              <a:latin typeface="Arial"/>
            </a:endParaRPr>
          </a:p>
        </p:txBody>
      </p:sp>
      <p:sp>
        <p:nvSpPr>
          <p:cNvPr id="984" name="CustomShape 2"/>
          <p:cNvSpPr/>
          <p:nvPr/>
        </p:nvSpPr>
        <p:spPr>
          <a:xfrm>
            <a:off x="1371600" y="1670040"/>
            <a:ext cx="10501560" cy="419228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343620" indent="-342900" algn="just">
              <a:spcBef>
                <a:spcPts val="1001"/>
              </a:spcBef>
              <a:buClr>
                <a:srgbClr val="000000"/>
              </a:buClr>
              <a:buFont typeface="Arial" panose="020B0604020202020204" pitchFamily="34" charset="0"/>
              <a:buChar char="•"/>
            </a:pPr>
            <a:r>
              <a:rPr lang="pt-BR" sz="2000" b="0" strike="noStrike" spc="-1" dirty="0">
                <a:solidFill>
                  <a:srgbClr val="000000"/>
                </a:solidFill>
                <a:latin typeface="Arial"/>
                <a:ea typeface="DejaVu Sans"/>
              </a:rPr>
              <a:t>Na CF de 1891 as terras devolutas passaram para o Estados</a:t>
            </a:r>
          </a:p>
          <a:p>
            <a:pPr marL="720" algn="just">
              <a:spcBef>
                <a:spcPts val="1001"/>
              </a:spcBef>
              <a:buClr>
                <a:srgbClr val="000000"/>
              </a:buClr>
            </a:pPr>
            <a:r>
              <a:rPr lang="pt-BR" sz="1600" b="0" i="1" dirty="0">
                <a:solidFill>
                  <a:srgbClr val="000000"/>
                </a:solidFill>
                <a:effectLst/>
                <a:latin typeface="Arial" panose="020B0604020202020204" pitchFamily="34" charset="0"/>
              </a:rPr>
              <a:t>“</a:t>
            </a:r>
            <a:r>
              <a:rPr lang="pt-BR" sz="1600" b="0" i="1" dirty="0" err="1">
                <a:solidFill>
                  <a:srgbClr val="000000"/>
                </a:solidFill>
                <a:effectLst/>
                <a:latin typeface="Arial" panose="020B0604020202020204" pitchFamily="34" charset="0"/>
              </a:rPr>
              <a:t>Art</a:t>
            </a:r>
            <a:r>
              <a:rPr lang="pt-BR" sz="1600" b="0" i="1" dirty="0">
                <a:solidFill>
                  <a:srgbClr val="000000"/>
                </a:solidFill>
                <a:effectLst/>
                <a:latin typeface="Arial" panose="020B0604020202020204" pitchFamily="34" charset="0"/>
              </a:rPr>
              <a:t> 64 - Pertencem aos Estados as minas e terras devolutas situadas nos seus respectivos territórios, cabendo à União somente a porção do território que for indispensável para a defesa das fronteiras, fortificações, construções militares e estradas de ferro federais”</a:t>
            </a:r>
            <a:endParaRPr lang="pt-BR" sz="2000" b="0" strike="noStrike" spc="-1" dirty="0">
              <a:latin typeface="Arial"/>
            </a:endParaRPr>
          </a:p>
          <a:p>
            <a:pPr marL="343440" indent="-342720" algn="just">
              <a:lnSpc>
                <a:spcPct val="100000"/>
              </a:lnSpc>
              <a:spcBef>
                <a:spcPts val="1001"/>
              </a:spcBef>
              <a:buClr>
                <a:srgbClr val="000000"/>
              </a:buClr>
              <a:buFont typeface="Arial"/>
              <a:buChar char="•"/>
            </a:pPr>
            <a:r>
              <a:rPr lang="pt-BR" sz="2000" b="1" strike="noStrike" spc="-1" dirty="0">
                <a:solidFill>
                  <a:srgbClr val="000000"/>
                </a:solidFill>
                <a:latin typeface="Arial"/>
                <a:ea typeface="DejaVu Sans"/>
              </a:rPr>
              <a:t>1ª Lei de Terras de MT nº 24 de 16/11/1892</a:t>
            </a:r>
            <a:endParaRPr lang="pt-BR" sz="2000" b="0" strike="noStrike" spc="-1" dirty="0">
              <a:latin typeface="Arial"/>
            </a:endParaRPr>
          </a:p>
          <a:p>
            <a:pPr marL="360" algn="just">
              <a:lnSpc>
                <a:spcPct val="100000"/>
              </a:lnSpc>
              <a:spcBef>
                <a:spcPts val="1001"/>
              </a:spcBef>
            </a:pPr>
            <a:r>
              <a:rPr lang="pt-BR" sz="2000" b="0" strike="noStrike" spc="-1" dirty="0">
                <a:solidFill>
                  <a:srgbClr val="000000"/>
                </a:solidFill>
                <a:latin typeface="Arial"/>
                <a:ea typeface="DejaVu Sans"/>
              </a:rPr>
              <a:t>- Lei nº 20 – regulamentava a transformação das Cartas de Sesmarias em títulos de propriedade</a:t>
            </a:r>
            <a:endParaRPr lang="pt-BR" sz="2000" b="0" strike="noStrike" spc="-1" dirty="0">
              <a:latin typeface="Arial"/>
            </a:endParaRPr>
          </a:p>
          <a:p>
            <a:pPr marL="360" algn="just">
              <a:lnSpc>
                <a:spcPct val="100000"/>
              </a:lnSpc>
              <a:spcBef>
                <a:spcPts val="1001"/>
              </a:spcBef>
            </a:pPr>
            <a:r>
              <a:rPr lang="pt-BR" sz="2000" b="0" strike="noStrike" spc="-1" dirty="0">
                <a:solidFill>
                  <a:srgbClr val="000000"/>
                </a:solidFill>
                <a:latin typeface="Arial"/>
                <a:ea typeface="DejaVu Sans"/>
              </a:rPr>
              <a:t>* Iniciado processo de </a:t>
            </a:r>
            <a:r>
              <a:rPr lang="pt-BR" sz="2000" b="1" strike="noStrike" spc="-1" dirty="0">
                <a:solidFill>
                  <a:srgbClr val="000000"/>
                </a:solidFill>
                <a:latin typeface="Arial"/>
                <a:ea typeface="DejaVu Sans"/>
              </a:rPr>
              <a:t>vendas de terras devolutas </a:t>
            </a:r>
            <a:r>
              <a:rPr lang="pt-BR" sz="2000" b="0" strike="noStrike" spc="-1" dirty="0">
                <a:solidFill>
                  <a:srgbClr val="000000"/>
                </a:solidFill>
                <a:latin typeface="Arial"/>
                <a:ea typeface="DejaVu Sans"/>
              </a:rPr>
              <a:t>a partir de 1893</a:t>
            </a:r>
          </a:p>
          <a:p>
            <a:pPr marL="228600" indent="-227880" algn="just">
              <a:lnSpc>
                <a:spcPct val="100000"/>
              </a:lnSpc>
              <a:spcBef>
                <a:spcPts val="1001"/>
              </a:spcBef>
              <a:buClr>
                <a:srgbClr val="000000"/>
              </a:buClr>
              <a:buFont typeface="Arial"/>
              <a:buChar char="•"/>
            </a:pPr>
            <a:r>
              <a:rPr lang="pt-BR" sz="2000" b="1" strike="noStrike" spc="-1" dirty="0">
                <a:solidFill>
                  <a:srgbClr val="000000"/>
                </a:solidFill>
                <a:latin typeface="Arial"/>
                <a:ea typeface="DejaVu Sans"/>
              </a:rPr>
              <a:t>Marcha para o Oeste </a:t>
            </a:r>
            <a:r>
              <a:rPr lang="pt-BR" sz="2000" b="0" strike="noStrike" spc="-1" dirty="0">
                <a:solidFill>
                  <a:srgbClr val="000000"/>
                </a:solidFill>
                <a:latin typeface="Arial"/>
                <a:ea typeface="DejaVu Sans"/>
              </a:rPr>
              <a:t>– 1937 – Presidente Getúlio Vargas</a:t>
            </a:r>
            <a:endParaRPr lang="pt-BR" sz="2000" b="0" strike="noStrike" spc="-1" dirty="0">
              <a:latin typeface="Arial"/>
            </a:endParaRPr>
          </a:p>
          <a:p>
            <a:pPr marL="343440" indent="-342720" algn="just">
              <a:lnSpc>
                <a:spcPct val="100000"/>
              </a:lnSpc>
              <a:spcBef>
                <a:spcPts val="1001"/>
              </a:spcBef>
              <a:buClr>
                <a:srgbClr val="000000"/>
              </a:buClr>
              <a:buFont typeface="Arial"/>
              <a:buChar char="•"/>
            </a:pPr>
            <a:r>
              <a:rPr lang="pt-BR" sz="2000" b="0" strike="noStrike" spc="-1" dirty="0">
                <a:solidFill>
                  <a:srgbClr val="000000"/>
                </a:solidFill>
                <a:latin typeface="Arial"/>
                <a:ea typeface="DejaVu Sans"/>
              </a:rPr>
              <a:t>Por volta de 1950 foi realizada a venda das propriedades do Mato Grosso</a:t>
            </a:r>
            <a:endParaRPr lang="pt-BR" sz="2000" b="0" strike="noStrike" spc="-1" dirty="0">
              <a:latin typeface="Arial"/>
            </a:endParaRPr>
          </a:p>
          <a:p>
            <a:pPr marL="343440" indent="-342720" algn="just">
              <a:lnSpc>
                <a:spcPct val="100000"/>
              </a:lnSpc>
              <a:spcBef>
                <a:spcPts val="1001"/>
              </a:spcBef>
              <a:buClr>
                <a:srgbClr val="000000"/>
              </a:buClr>
              <a:buFont typeface="Arial"/>
              <a:buChar char="•"/>
            </a:pPr>
            <a:r>
              <a:rPr lang="pt-BR" sz="2000" b="0" strike="noStrike" spc="-1" dirty="0">
                <a:solidFill>
                  <a:srgbClr val="000000"/>
                </a:solidFill>
                <a:latin typeface="Arial"/>
                <a:ea typeface="DejaVu Sans"/>
              </a:rPr>
              <a:t>Código de Terras em vigor Lei nº 3.922/77</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 name="CustomShape 1"/>
          <p:cNvSpPr/>
          <p:nvPr/>
        </p:nvSpPr>
        <p:spPr>
          <a:xfrm>
            <a:off x="1627200" y="339480"/>
            <a:ext cx="10129320" cy="99756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gn="ctr">
              <a:lnSpc>
                <a:spcPct val="90000"/>
              </a:lnSpc>
            </a:pPr>
            <a:r>
              <a:rPr lang="pt-BR" sz="4400" b="1" strike="noStrike" cap="all" spc="-1" dirty="0">
                <a:solidFill>
                  <a:srgbClr val="034793"/>
                </a:solidFill>
                <a:latin typeface="+mj-lt"/>
                <a:ea typeface="DejaVu Sans"/>
              </a:rPr>
              <a:t>SIGEF</a:t>
            </a:r>
            <a:endParaRPr lang="pt-BR" sz="4400" b="1" strike="noStrike" spc="-1" dirty="0">
              <a:latin typeface="+mj-lt"/>
            </a:endParaRPr>
          </a:p>
        </p:txBody>
      </p:sp>
      <p:sp>
        <p:nvSpPr>
          <p:cNvPr id="1140" name="CustomShape 2"/>
          <p:cNvSpPr/>
          <p:nvPr/>
        </p:nvSpPr>
        <p:spPr>
          <a:xfrm>
            <a:off x="1627200" y="1506960"/>
            <a:ext cx="10129320" cy="48441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oAutofit/>
          </a:bodyPr>
          <a:lstStyle/>
          <a:p>
            <a:pPr algn="just">
              <a:lnSpc>
                <a:spcPct val="100000"/>
              </a:lnSpc>
            </a:pPr>
            <a:endParaRPr lang="pt-BR" sz="1800" b="0" strike="noStrike" spc="-1">
              <a:latin typeface="Arial"/>
            </a:endParaRPr>
          </a:p>
          <a:p>
            <a:pPr algn="just">
              <a:lnSpc>
                <a:spcPct val="100000"/>
              </a:lnSpc>
            </a:pPr>
            <a:endParaRPr lang="pt-BR" sz="1800" b="0" strike="noStrike" spc="-1">
              <a:latin typeface="Arial"/>
            </a:endParaRPr>
          </a:p>
          <a:p>
            <a:pPr algn="just">
              <a:lnSpc>
                <a:spcPct val="100000"/>
              </a:lnSpc>
            </a:pPr>
            <a:endParaRPr lang="pt-BR" sz="1800" b="0" strike="noStrike" spc="-1">
              <a:latin typeface="Arial"/>
            </a:endParaRPr>
          </a:p>
          <a:p>
            <a:pPr algn="just">
              <a:lnSpc>
                <a:spcPct val="100000"/>
              </a:lnSpc>
            </a:pPr>
            <a:endParaRPr lang="pt-BR" sz="1800" b="0" strike="noStrike" spc="-1">
              <a:latin typeface="Arial"/>
            </a:endParaRPr>
          </a:p>
          <a:p>
            <a:pPr>
              <a:lnSpc>
                <a:spcPct val="100000"/>
              </a:lnSpc>
              <a:spcBef>
                <a:spcPts val="1001"/>
              </a:spcBef>
            </a:pPr>
            <a:endParaRPr lang="pt-BR" sz="1800" b="0" strike="noStrike" spc="-1">
              <a:latin typeface="Arial"/>
            </a:endParaRPr>
          </a:p>
        </p:txBody>
      </p:sp>
      <p:sp>
        <p:nvSpPr>
          <p:cNvPr id="1141" name="CustomShape 3"/>
          <p:cNvSpPr/>
          <p:nvPr/>
        </p:nvSpPr>
        <p:spPr>
          <a:xfrm>
            <a:off x="1430280" y="1671660"/>
            <a:ext cx="10326240" cy="451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pt-BR" sz="2600" b="0" strike="noStrike" spc="-1" dirty="0">
                <a:solidFill>
                  <a:srgbClr val="000000"/>
                </a:solidFill>
                <a:latin typeface="Arial"/>
                <a:ea typeface="DejaVu Sans"/>
              </a:rPr>
              <a:t>= Sistema de Gestão Fundiária</a:t>
            </a:r>
            <a:endParaRPr lang="pt-BR" sz="2600" b="0" strike="noStrike" spc="-1" dirty="0">
              <a:latin typeface="Arial"/>
            </a:endParaRPr>
          </a:p>
          <a:p>
            <a:pPr>
              <a:lnSpc>
                <a:spcPct val="100000"/>
              </a:lnSpc>
            </a:pPr>
            <a:endParaRPr lang="pt-BR" sz="2600" b="0" strike="noStrike" spc="-1" dirty="0">
              <a:latin typeface="Arial"/>
            </a:endParaRPr>
          </a:p>
          <a:p>
            <a:pPr algn="just">
              <a:lnSpc>
                <a:spcPct val="100000"/>
              </a:lnSpc>
            </a:pPr>
            <a:r>
              <a:rPr lang="pt-BR" sz="2600" b="0" strike="noStrike" spc="-1" dirty="0">
                <a:solidFill>
                  <a:srgbClr val="000000"/>
                </a:solidFill>
                <a:latin typeface="Arial"/>
                <a:ea typeface="DejaVu Sans"/>
              </a:rPr>
              <a:t>- Sistema desenvolvido pelo INCRA/MDA para gestão de informações fundiárias do meio rural brasileiro.</a:t>
            </a:r>
            <a:endParaRPr lang="pt-BR" sz="2600" b="0" strike="noStrike" spc="-1" dirty="0">
              <a:latin typeface="Arial"/>
            </a:endParaRPr>
          </a:p>
          <a:p>
            <a:pPr algn="just">
              <a:lnSpc>
                <a:spcPct val="100000"/>
              </a:lnSpc>
            </a:pPr>
            <a:endParaRPr lang="pt-BR" sz="2600" b="0" strike="noStrike" spc="-1" dirty="0">
              <a:latin typeface="Arial"/>
            </a:endParaRPr>
          </a:p>
          <a:p>
            <a:pPr algn="just">
              <a:lnSpc>
                <a:spcPct val="100000"/>
              </a:lnSpc>
            </a:pPr>
            <a:r>
              <a:rPr lang="pt-BR" sz="2600" b="0" strike="noStrike" spc="-1" dirty="0">
                <a:solidFill>
                  <a:srgbClr val="000000"/>
                </a:solidFill>
                <a:latin typeface="Arial"/>
                <a:ea typeface="DejaVu Sans"/>
              </a:rPr>
              <a:t>- Por ele são efetuadas a recepção, validação, organização, regularização e disponibilização das informações georreferenciadas de limites de imóveis rurais.</a:t>
            </a:r>
            <a:endParaRPr lang="pt-BR" sz="2600" b="0" strike="noStrike" spc="-1" dirty="0">
              <a:latin typeface="Arial"/>
            </a:endParaRPr>
          </a:p>
          <a:p>
            <a:pPr>
              <a:lnSpc>
                <a:spcPct val="100000"/>
              </a:lnSpc>
            </a:pPr>
            <a:endParaRPr lang="pt-BR" sz="2600" b="0" strike="noStrike" spc="-1" dirty="0">
              <a:latin typeface="Arial"/>
            </a:endParaRPr>
          </a:p>
          <a:p>
            <a:pPr>
              <a:lnSpc>
                <a:spcPct val="100000"/>
              </a:lnSpc>
            </a:pPr>
            <a:r>
              <a:rPr lang="pt-BR" sz="2000" b="0" u="sng" strike="noStrike" spc="-1" dirty="0">
                <a:solidFill>
                  <a:srgbClr val="8F8F8F"/>
                </a:solidFill>
                <a:uFillTx/>
                <a:latin typeface="Arial"/>
                <a:ea typeface="DejaVu Sans"/>
                <a:hlinkClick r:id="rId3"/>
              </a:rPr>
              <a:t>https://sigef.incra.gov.br/</a:t>
            </a:r>
            <a:endParaRPr lang="pt-BR" sz="2000" b="0" strike="noStrike" spc="-1" dirty="0">
              <a:latin typeface="Arial"/>
            </a:endParaRPr>
          </a:p>
          <a:p>
            <a:pPr>
              <a:lnSpc>
                <a:spcPct val="100000"/>
              </a:lnSpc>
            </a:pPr>
            <a:endParaRPr lang="pt-BR" sz="2000" b="0" strike="noStrike" spc="-1" dirty="0">
              <a:latin typeface="Arial"/>
            </a:endParaRPr>
          </a:p>
          <a:p>
            <a:pPr>
              <a:lnSpc>
                <a:spcPct val="100000"/>
              </a:lnSpc>
            </a:pPr>
            <a:r>
              <a:rPr lang="pt-BR" sz="2000" b="0" u="sng" strike="noStrike" spc="-1" dirty="0">
                <a:solidFill>
                  <a:srgbClr val="8F8F8F"/>
                </a:solidFill>
                <a:uFillTx/>
                <a:latin typeface="Arial"/>
                <a:ea typeface="DejaVu Sans"/>
                <a:hlinkClick r:id="rId4"/>
              </a:rPr>
              <a:t>https://sigef.incra.gov.br/consultar/parcelas/</a:t>
            </a:r>
            <a:r>
              <a:rPr lang="pt-BR" sz="2000" b="0" strike="noStrike" spc="-1" dirty="0">
                <a:solidFill>
                  <a:srgbClr val="8F8F8F"/>
                </a:solidFill>
                <a:latin typeface="Arial"/>
                <a:ea typeface="DejaVu Sans"/>
              </a:rPr>
              <a:t> </a:t>
            </a:r>
            <a:endParaRPr lang="pt-BR" sz="2000" b="0" strike="noStrike" spc="-1" dirty="0">
              <a:latin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CustomShape 1"/>
          <p:cNvSpPr/>
          <p:nvPr/>
        </p:nvSpPr>
        <p:spPr>
          <a:xfrm>
            <a:off x="1585080" y="273600"/>
            <a:ext cx="9993240" cy="114120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400" b="1" strike="noStrike" spc="-1" dirty="0">
                <a:solidFill>
                  <a:srgbClr val="000000"/>
                </a:solidFill>
                <a:latin typeface="Arial"/>
                <a:ea typeface="DejaVu Sans"/>
              </a:rPr>
              <a:t>PÁGINA DO SIGEF</a:t>
            </a:r>
            <a:endParaRPr lang="pt-BR" sz="4400" b="1" strike="noStrike" spc="-1" dirty="0">
              <a:latin typeface="Arial"/>
            </a:endParaRPr>
          </a:p>
        </p:txBody>
      </p:sp>
      <p:pic>
        <p:nvPicPr>
          <p:cNvPr id="1143" name="Imagem 588"/>
          <p:cNvPicPr/>
          <p:nvPr/>
        </p:nvPicPr>
        <p:blipFill>
          <a:blip r:embed="rId2"/>
          <a:stretch/>
        </p:blipFill>
        <p:spPr>
          <a:xfrm>
            <a:off x="2165760" y="1929600"/>
            <a:ext cx="8999280" cy="4319280"/>
          </a:xfrm>
          <a:prstGeom prst="rect">
            <a:avLst/>
          </a:prstGeom>
          <a:ln w="0">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CustomShape 1"/>
          <p:cNvSpPr/>
          <p:nvPr/>
        </p:nvSpPr>
        <p:spPr>
          <a:xfrm>
            <a:off x="1440000" y="273600"/>
            <a:ext cx="10138320" cy="1141200"/>
          </a:xfrm>
          <a:prstGeom prst="rect">
            <a:avLst/>
          </a:prstGeom>
          <a:solidFill>
            <a:schemeClr val="accent2">
              <a:lumMod val="20000"/>
              <a:lumOff val="8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400" b="1" strike="noStrike" spc="-1" dirty="0">
                <a:solidFill>
                  <a:srgbClr val="000000"/>
                </a:solidFill>
                <a:latin typeface="Arial"/>
                <a:ea typeface="DejaVu Sans"/>
              </a:rPr>
              <a:t>Normas sobre georreferenciamento</a:t>
            </a:r>
            <a:endParaRPr lang="pt-BR" sz="4400" b="1" strike="noStrike" spc="-1" dirty="0">
              <a:latin typeface="Arial"/>
            </a:endParaRPr>
          </a:p>
        </p:txBody>
      </p:sp>
      <p:pic>
        <p:nvPicPr>
          <p:cNvPr id="1145" name="Imagem 590"/>
          <p:cNvPicPr/>
          <p:nvPr/>
        </p:nvPicPr>
        <p:blipFill>
          <a:blip r:embed="rId2"/>
          <a:stretch/>
        </p:blipFill>
        <p:spPr>
          <a:xfrm>
            <a:off x="2009520" y="1604160"/>
            <a:ext cx="8999280" cy="4872600"/>
          </a:xfrm>
          <a:prstGeom prst="rect">
            <a:avLst/>
          </a:prstGeom>
          <a:ln w="0">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TextShape 1"/>
          <p:cNvSpPr txBox="1"/>
          <p:nvPr/>
        </p:nvSpPr>
        <p:spPr>
          <a:xfrm>
            <a:off x="1432440" y="273600"/>
            <a:ext cx="10322280" cy="1144440"/>
          </a:xfrm>
          <a:prstGeom prst="rect">
            <a:avLst/>
          </a:prstGeom>
          <a:solidFill>
            <a:srgbClr val="CBF2FB"/>
          </a:solidFill>
          <a:ln w="0">
            <a:noFill/>
          </a:ln>
        </p:spPr>
        <p:txBody>
          <a:bodyPr lIns="0" tIns="0" rIns="0" bIns="0" anchor="ctr">
            <a:noAutofit/>
          </a:bodyPr>
          <a:lstStyle/>
          <a:p>
            <a:pPr>
              <a:lnSpc>
                <a:spcPct val="90000"/>
              </a:lnSpc>
            </a:pPr>
            <a:r>
              <a:rPr lang="pt-BR" sz="4000" b="1" spc="-1" dirty="0">
                <a:solidFill>
                  <a:srgbClr val="000000"/>
                </a:solidFill>
                <a:latin typeface="Arial"/>
                <a:ea typeface="DejaVu Sans"/>
              </a:rPr>
              <a:t>S</a:t>
            </a:r>
            <a:r>
              <a:rPr lang="pt-BR" sz="4000" b="1" strike="noStrike" spc="-1" dirty="0">
                <a:solidFill>
                  <a:srgbClr val="000000"/>
                </a:solidFill>
                <a:latin typeface="Arial"/>
                <a:ea typeface="DejaVu Sans"/>
              </a:rPr>
              <a:t>NCI e SIGEF – ÁREAS CERTIFICACDAS</a:t>
            </a:r>
            <a:endParaRPr lang="pt-BR" sz="4000" b="1" strike="noStrike" spc="-1" dirty="0">
              <a:solidFill>
                <a:srgbClr val="000000"/>
              </a:solidFill>
              <a:latin typeface="Arial"/>
            </a:endParaRPr>
          </a:p>
        </p:txBody>
      </p:sp>
      <p:pic>
        <p:nvPicPr>
          <p:cNvPr id="1147" name="Imagem 2"/>
          <p:cNvPicPr/>
          <p:nvPr/>
        </p:nvPicPr>
        <p:blipFill>
          <a:blip r:embed="rId2"/>
          <a:stretch/>
        </p:blipFill>
        <p:spPr>
          <a:xfrm>
            <a:off x="2064600" y="1649880"/>
            <a:ext cx="8372160" cy="5039640"/>
          </a:xfrm>
          <a:prstGeom prst="rect">
            <a:avLst/>
          </a:prstGeom>
          <a:ln w="0">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4" name="Imagem 2"/>
          <p:cNvPicPr/>
          <p:nvPr/>
        </p:nvPicPr>
        <p:blipFill>
          <a:blip r:embed="rId2"/>
          <a:stretch/>
        </p:blipFill>
        <p:spPr>
          <a:xfrm>
            <a:off x="1595880" y="189000"/>
            <a:ext cx="8999640" cy="6479640"/>
          </a:xfrm>
          <a:prstGeom prst="rect">
            <a:avLst/>
          </a:prstGeom>
          <a:ln w="0">
            <a:noFill/>
          </a:ln>
        </p:spPr>
      </p:pic>
    </p:spTree>
    <p:extLst>
      <p:ext uri="{BB962C8B-B14F-4D97-AF65-F5344CB8AC3E}">
        <p14:creationId xmlns:p14="http://schemas.microsoft.com/office/powerpoint/2010/main" val="29741260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a:extLst>
              <a:ext uri="{FF2B5EF4-FFF2-40B4-BE49-F238E27FC236}">
                <a16:creationId xmlns:a16="http://schemas.microsoft.com/office/drawing/2014/main" id="{C139FE4D-AD86-420F-99E2-6F7E2B7A2D40}"/>
              </a:ext>
            </a:extLst>
          </p:cNvPr>
          <p:cNvSpPr/>
          <p:nvPr/>
        </p:nvSpPr>
        <p:spPr>
          <a:xfrm>
            <a:off x="1433100" y="2021600"/>
            <a:ext cx="10057320" cy="2774160"/>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5400" b="1" strike="noStrike" spc="-1" dirty="0">
                <a:solidFill>
                  <a:srgbClr val="000000"/>
                </a:solidFill>
                <a:latin typeface="Arial"/>
                <a:ea typeface="DejaVu Sans"/>
              </a:rPr>
              <a:t>GEO – OUTROS TÓPICOS RELEVANTES</a:t>
            </a:r>
            <a:endParaRPr lang="pt-BR" sz="5400" b="0" strike="noStrike" spc="-1" dirty="0">
              <a:latin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CustomShape 1"/>
          <p:cNvSpPr/>
          <p:nvPr/>
        </p:nvSpPr>
        <p:spPr>
          <a:xfrm>
            <a:off x="1608840" y="273600"/>
            <a:ext cx="10091160" cy="114192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0" strike="noStrike" spc="-1" dirty="0">
                <a:solidFill>
                  <a:srgbClr val="000000"/>
                </a:solidFill>
                <a:latin typeface="Arial"/>
                <a:ea typeface="DejaVu Sans"/>
              </a:rPr>
              <a:t>DISPENSA DA ANUÊNCIA DE CONFINANTE </a:t>
            </a:r>
            <a:endParaRPr lang="pt-BR" sz="4000" b="0" strike="noStrike" spc="-1" dirty="0">
              <a:latin typeface="Arial"/>
            </a:endParaRPr>
          </a:p>
        </p:txBody>
      </p:sp>
      <p:sp>
        <p:nvSpPr>
          <p:cNvPr id="1150" name="CustomShape 2"/>
          <p:cNvSpPr/>
          <p:nvPr/>
        </p:nvSpPr>
        <p:spPr>
          <a:xfrm>
            <a:off x="1534320" y="1839080"/>
            <a:ext cx="10392840" cy="443052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endParaRPr lang="pt-BR" sz="1800" b="1" strike="noStrike" spc="-1" dirty="0">
              <a:solidFill>
                <a:srgbClr val="FF0000"/>
              </a:solidFill>
              <a:latin typeface="Arial"/>
            </a:endParaRPr>
          </a:p>
          <a:p>
            <a:pPr algn="ctr">
              <a:lnSpc>
                <a:spcPct val="100000"/>
              </a:lnSpc>
            </a:pPr>
            <a:r>
              <a:rPr lang="pt-BR" sz="2400" b="1" strike="noStrike" spc="-1" dirty="0">
                <a:solidFill>
                  <a:srgbClr val="FF0000"/>
                </a:solidFill>
                <a:latin typeface="Arial"/>
                <a:ea typeface="DejaVu Sans"/>
              </a:rPr>
              <a:t>DRL – Declaração de Reconhecimento de Limites</a:t>
            </a:r>
          </a:p>
          <a:p>
            <a:pPr>
              <a:lnSpc>
                <a:spcPct val="100000"/>
              </a:lnSpc>
            </a:pPr>
            <a:endParaRPr lang="pt-BR" sz="2400" b="1" spc="-1" dirty="0">
              <a:solidFill>
                <a:srgbClr val="000000"/>
              </a:solidFill>
              <a:latin typeface="Arial"/>
              <a:ea typeface="DejaVu Sans"/>
            </a:endParaRPr>
          </a:p>
          <a:p>
            <a:pPr>
              <a:lnSpc>
                <a:spcPct val="100000"/>
              </a:lnSpc>
            </a:pPr>
            <a:r>
              <a:rPr lang="pt-BR" sz="2400" b="1" strike="noStrike" spc="-1" dirty="0">
                <a:solidFill>
                  <a:srgbClr val="000000"/>
                </a:solidFill>
                <a:latin typeface="Arial"/>
                <a:ea typeface="DejaVu Sans"/>
              </a:rPr>
              <a:t>- Lei n. 13.838/2019 </a:t>
            </a:r>
            <a:r>
              <a:rPr lang="pt-BR" sz="2400" b="0" strike="noStrike" spc="-1" dirty="0">
                <a:solidFill>
                  <a:srgbClr val="000000"/>
                </a:solidFill>
                <a:latin typeface="Arial"/>
                <a:ea typeface="DejaVu Sans"/>
              </a:rPr>
              <a:t>de 04/06/2019 – remetia ao art. </a:t>
            </a:r>
            <a:r>
              <a:rPr lang="pt-BR" sz="2400" b="1" strike="noStrike" spc="-1" dirty="0">
                <a:solidFill>
                  <a:srgbClr val="000000"/>
                </a:solidFill>
                <a:latin typeface="Arial"/>
                <a:ea typeface="DejaVu Sans"/>
              </a:rPr>
              <a:t>176</a:t>
            </a:r>
            <a:endParaRPr lang="pt-BR" sz="2400" b="1" strike="noStrike" spc="-1" dirty="0">
              <a:latin typeface="Arial"/>
            </a:endParaRPr>
          </a:p>
          <a:p>
            <a:pPr>
              <a:lnSpc>
                <a:spcPct val="100000"/>
              </a:lnSpc>
            </a:pPr>
            <a:endParaRPr lang="pt-BR" sz="2400" b="0" strike="noStrike" spc="-1" dirty="0">
              <a:latin typeface="Arial"/>
            </a:endParaRPr>
          </a:p>
          <a:p>
            <a:pPr>
              <a:lnSpc>
                <a:spcPct val="100000"/>
              </a:lnSpc>
            </a:pPr>
            <a:r>
              <a:rPr lang="pt-BR" sz="2400" b="1" strike="noStrike" spc="-1" dirty="0">
                <a:solidFill>
                  <a:srgbClr val="000000"/>
                </a:solidFill>
                <a:latin typeface="Arial"/>
                <a:ea typeface="DejaVu Sans"/>
              </a:rPr>
              <a:t>MP 910/2019 de 10/12/2019 - </a:t>
            </a:r>
            <a:r>
              <a:rPr lang="pt-BR" sz="2400" u="sng" strike="noStrike" spc="-1" dirty="0">
                <a:solidFill>
                  <a:srgbClr val="000000"/>
                </a:solidFill>
                <a:latin typeface="Arial"/>
                <a:ea typeface="DejaVu Sans"/>
              </a:rPr>
              <a:t>c</a:t>
            </a:r>
            <a:r>
              <a:rPr lang="pt-BR" sz="2400" b="0" u="sng" strike="noStrike" spc="-1" dirty="0">
                <a:solidFill>
                  <a:srgbClr val="000000"/>
                </a:solidFill>
                <a:latin typeface="Arial"/>
                <a:ea typeface="DejaVu Sans"/>
              </a:rPr>
              <a:t>uja vigência decaiu aos 19/05/2019 </a:t>
            </a:r>
            <a:r>
              <a:rPr lang="pt-BR" sz="2400" b="0" strike="noStrike" spc="-1" dirty="0">
                <a:solidFill>
                  <a:srgbClr val="000000"/>
                </a:solidFill>
                <a:latin typeface="Arial"/>
                <a:ea typeface="DejaVu Sans"/>
              </a:rPr>
              <a:t>– remetia ao art.</a:t>
            </a:r>
            <a:r>
              <a:rPr lang="pt-BR" sz="2400" b="1" strike="noStrike" spc="-1" dirty="0">
                <a:solidFill>
                  <a:srgbClr val="000000"/>
                </a:solidFill>
                <a:latin typeface="Arial"/>
                <a:ea typeface="DejaVu Sans"/>
              </a:rPr>
              <a:t>213</a:t>
            </a:r>
            <a:endParaRPr lang="pt-BR" sz="2400" b="1" strike="noStrike" spc="-1" dirty="0">
              <a:latin typeface="Arial"/>
            </a:endParaRPr>
          </a:p>
          <a:p>
            <a:endParaRPr lang="pt-BR" sz="2400" b="0" strike="noStrike" spc="-1" dirty="0">
              <a:latin typeface="Arial"/>
            </a:endParaRPr>
          </a:p>
          <a:p>
            <a:r>
              <a:rPr lang="pt-BR" sz="2400" b="1" strike="noStrike" spc="-1" dirty="0">
                <a:solidFill>
                  <a:srgbClr val="000000"/>
                </a:solidFill>
                <a:latin typeface="Arial"/>
                <a:ea typeface="DejaVu Sans"/>
              </a:rPr>
              <a:t>CNJ – recomendação 41/2019 </a:t>
            </a:r>
            <a:r>
              <a:rPr lang="pt-BR" sz="2400" b="0" strike="noStrike" spc="-1" dirty="0">
                <a:solidFill>
                  <a:srgbClr val="000000"/>
                </a:solidFill>
                <a:latin typeface="Arial"/>
                <a:ea typeface="DejaVu Sans"/>
              </a:rPr>
              <a:t>- Dispõe sobre a dispensa dos Cartórios de Registro de Imóveis da anuência dos confrontantes na forma dos </a:t>
            </a:r>
            <a:r>
              <a:rPr lang="pt-BR" sz="2400" b="1" strike="noStrike" spc="-1" dirty="0">
                <a:solidFill>
                  <a:srgbClr val="000000"/>
                </a:solidFill>
                <a:latin typeface="Arial"/>
                <a:ea typeface="DejaVu Sans"/>
              </a:rPr>
              <a:t>§§ 3º e 4º do art. 176 </a:t>
            </a:r>
            <a:r>
              <a:rPr lang="pt-BR" sz="2400" b="0" strike="noStrike" spc="-1" dirty="0">
                <a:solidFill>
                  <a:srgbClr val="000000"/>
                </a:solidFill>
                <a:latin typeface="Arial"/>
                <a:ea typeface="DejaVu Sans"/>
              </a:rPr>
              <a:t>da Lei n. 6.015, de 31 de dezembro de 1973, alterada pela Lei n. 13.838, de 4 de junho de 2019. </a:t>
            </a:r>
            <a:endParaRPr lang="pt-BR" sz="2400" b="0" strike="noStrike" spc="-1" dirty="0">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CustomShape 1"/>
          <p:cNvSpPr/>
          <p:nvPr/>
        </p:nvSpPr>
        <p:spPr>
          <a:xfrm>
            <a:off x="1467560" y="354880"/>
            <a:ext cx="10091160" cy="114192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0" strike="noStrike" spc="-1" dirty="0">
                <a:solidFill>
                  <a:srgbClr val="000000"/>
                </a:solidFill>
                <a:latin typeface="Arial"/>
                <a:ea typeface="DejaVu Sans"/>
              </a:rPr>
              <a:t>SOBRE A ANUÊNCIA DE CONFINANTE </a:t>
            </a:r>
            <a:endParaRPr lang="pt-BR" sz="4000" b="0" strike="noStrike" spc="-1" dirty="0">
              <a:latin typeface="Arial"/>
            </a:endParaRPr>
          </a:p>
        </p:txBody>
      </p:sp>
      <p:sp>
        <p:nvSpPr>
          <p:cNvPr id="1152" name="CustomShape 2"/>
          <p:cNvSpPr/>
          <p:nvPr/>
        </p:nvSpPr>
        <p:spPr>
          <a:xfrm>
            <a:off x="1467560" y="2242260"/>
            <a:ext cx="4700880" cy="2373480"/>
          </a:xfrm>
          <a:prstGeom prst="rect">
            <a:avLst/>
          </a:prstGeom>
          <a:solidFill>
            <a:srgbClr val="92D050"/>
          </a:solidFill>
          <a:ln w="0">
            <a:noFill/>
          </a:ln>
        </p:spPr>
        <p:style>
          <a:lnRef idx="0">
            <a:scrgbClr r="0" g="0" b="0"/>
          </a:lnRef>
          <a:fillRef idx="0">
            <a:scrgbClr r="0" g="0" b="0"/>
          </a:fillRef>
          <a:effectRef idx="0">
            <a:scrgbClr r="0" g="0" b="0"/>
          </a:effectRef>
          <a:fontRef idx="minor"/>
        </p:style>
        <p:txBody>
          <a:bodyPr lIns="0" tIns="0" rIns="0" bIns="0">
            <a:normAutofit fontScale="91000"/>
          </a:bodyPr>
          <a:lstStyle/>
          <a:p>
            <a:pPr marL="432000" indent="-321120" algn="just">
              <a:lnSpc>
                <a:spcPct val="100000"/>
              </a:lnSpc>
              <a:spcBef>
                <a:spcPts val="1417"/>
              </a:spcBef>
              <a:buClr>
                <a:srgbClr val="000000"/>
              </a:buClr>
              <a:buSzPct val="45000"/>
              <a:buFont typeface="Wingdings" charset="2"/>
              <a:buChar char=""/>
            </a:pPr>
            <a:r>
              <a:rPr lang="pt-BR" sz="3000" b="1" strike="noStrike" spc="-1" dirty="0">
                <a:solidFill>
                  <a:srgbClr val="000000"/>
                </a:solidFill>
                <a:latin typeface="Arial"/>
                <a:ea typeface="DejaVu Sans"/>
              </a:rPr>
              <a:t>Lei 6.015/73 – art.176</a:t>
            </a:r>
            <a:endParaRPr lang="pt-BR" sz="3000" b="0" strike="noStrike" spc="-1" dirty="0">
              <a:latin typeface="Arial"/>
            </a:endParaRPr>
          </a:p>
          <a:p>
            <a:pPr marL="432000" indent="-321120" algn="just">
              <a:lnSpc>
                <a:spcPct val="100000"/>
              </a:lnSpc>
              <a:spcBef>
                <a:spcPts val="1417"/>
              </a:spcBef>
              <a:buClr>
                <a:srgbClr val="000000"/>
              </a:buClr>
              <a:buSzPct val="45000"/>
              <a:buFont typeface="Wingdings" charset="2"/>
              <a:buChar char=""/>
            </a:pPr>
            <a:r>
              <a:rPr lang="pt-BR" sz="3000" b="0" strike="noStrike" spc="-1" dirty="0">
                <a:solidFill>
                  <a:srgbClr val="000000"/>
                </a:solidFill>
                <a:latin typeface="Arial"/>
                <a:ea typeface="DejaVu Sans"/>
              </a:rPr>
              <a:t>Cuida da escrituração do Livro nº 2  (matrículas)</a:t>
            </a:r>
            <a:endParaRPr lang="pt-BR" sz="3000" b="0" strike="noStrike" spc="-1" dirty="0">
              <a:latin typeface="Arial"/>
            </a:endParaRPr>
          </a:p>
          <a:p>
            <a:pPr marL="432000" indent="-321120" algn="just">
              <a:lnSpc>
                <a:spcPct val="100000"/>
              </a:lnSpc>
              <a:spcBef>
                <a:spcPts val="1417"/>
              </a:spcBef>
              <a:buClr>
                <a:srgbClr val="000000"/>
              </a:buClr>
              <a:buSzPct val="45000"/>
              <a:buFont typeface="Wingdings" charset="2"/>
              <a:buChar char=""/>
            </a:pPr>
            <a:r>
              <a:rPr lang="pt-BR" sz="3000" b="1" u="sng" strike="noStrike" spc="-1" dirty="0">
                <a:solidFill>
                  <a:srgbClr val="000000"/>
                </a:solidFill>
                <a:uFillTx/>
                <a:latin typeface="Arial"/>
                <a:ea typeface="DejaVu Sans"/>
              </a:rPr>
              <a:t>Não fala de confinantes</a:t>
            </a:r>
            <a:endParaRPr lang="pt-BR" sz="3000" b="0" strike="noStrike" spc="-1" dirty="0">
              <a:latin typeface="Arial"/>
            </a:endParaRPr>
          </a:p>
          <a:p>
            <a:pPr>
              <a:lnSpc>
                <a:spcPct val="100000"/>
              </a:lnSpc>
            </a:pPr>
            <a:endParaRPr lang="pt-BR" sz="3000" b="0" strike="noStrike" spc="-1" dirty="0">
              <a:latin typeface="Arial"/>
            </a:endParaRPr>
          </a:p>
          <a:p>
            <a:pPr algn="just">
              <a:lnSpc>
                <a:spcPct val="100000"/>
              </a:lnSpc>
              <a:spcAft>
                <a:spcPts val="1236"/>
              </a:spcAft>
            </a:pPr>
            <a:endParaRPr lang="pt-BR" sz="3000" b="0" strike="noStrike" spc="-1" dirty="0">
              <a:latin typeface="Arial"/>
            </a:endParaRPr>
          </a:p>
        </p:txBody>
      </p:sp>
      <p:sp>
        <p:nvSpPr>
          <p:cNvPr id="1153" name="CustomShape 3"/>
          <p:cNvSpPr/>
          <p:nvPr/>
        </p:nvSpPr>
        <p:spPr>
          <a:xfrm>
            <a:off x="6764560" y="2242260"/>
            <a:ext cx="4743360" cy="2373480"/>
          </a:xfrm>
          <a:prstGeom prst="rect">
            <a:avLst/>
          </a:prstGeom>
          <a:solidFill>
            <a:srgbClr val="FFCC00"/>
          </a:solidFill>
          <a:ln w="0">
            <a:noFill/>
          </a:ln>
        </p:spPr>
        <p:style>
          <a:lnRef idx="0">
            <a:scrgbClr r="0" g="0" b="0"/>
          </a:lnRef>
          <a:fillRef idx="0">
            <a:scrgbClr r="0" g="0" b="0"/>
          </a:fillRef>
          <a:effectRef idx="0">
            <a:scrgbClr r="0" g="0" b="0"/>
          </a:effectRef>
          <a:fontRef idx="minor"/>
        </p:style>
        <p:txBody>
          <a:bodyPr lIns="0" tIns="0" rIns="0" bIns="0">
            <a:normAutofit fontScale="97000"/>
          </a:bodyPr>
          <a:lstStyle/>
          <a:p>
            <a:pPr marL="432000" indent="-321120">
              <a:lnSpc>
                <a:spcPct val="100000"/>
              </a:lnSpc>
              <a:spcBef>
                <a:spcPts val="1417"/>
              </a:spcBef>
              <a:buClr>
                <a:srgbClr val="000000"/>
              </a:buClr>
              <a:buSzPct val="45000"/>
              <a:buFont typeface="Wingdings" charset="2"/>
              <a:buChar char=""/>
            </a:pPr>
            <a:r>
              <a:rPr lang="pt-BR" sz="2400" b="0" strike="noStrike" spc="-1" dirty="0">
                <a:solidFill>
                  <a:srgbClr val="000000"/>
                </a:solidFill>
                <a:latin typeface="Arial"/>
                <a:ea typeface="DejaVu Sans"/>
              </a:rPr>
              <a:t>Lei 6.015/73 – art.213</a:t>
            </a:r>
            <a:endParaRPr lang="pt-BR" sz="2400" b="0" strike="noStrike" spc="-1" dirty="0">
              <a:latin typeface="Arial"/>
            </a:endParaRPr>
          </a:p>
          <a:p>
            <a:pPr marL="432000" indent="-321120">
              <a:lnSpc>
                <a:spcPct val="100000"/>
              </a:lnSpc>
              <a:spcBef>
                <a:spcPts val="1417"/>
              </a:spcBef>
              <a:buClr>
                <a:srgbClr val="000000"/>
              </a:buClr>
              <a:buSzPct val="45000"/>
              <a:buFont typeface="Wingdings" charset="2"/>
              <a:buChar char=""/>
            </a:pPr>
            <a:r>
              <a:rPr lang="pt-BR" sz="2400" b="0" strike="noStrike" spc="-1" dirty="0">
                <a:solidFill>
                  <a:srgbClr val="000000"/>
                </a:solidFill>
                <a:latin typeface="Arial"/>
                <a:ea typeface="DejaVu Sans"/>
              </a:rPr>
              <a:t>Cuida a </a:t>
            </a:r>
            <a:r>
              <a:rPr lang="pt-BR" sz="2400" b="1" strike="noStrike" spc="-1" dirty="0">
                <a:solidFill>
                  <a:srgbClr val="000000"/>
                </a:solidFill>
                <a:latin typeface="Arial"/>
                <a:ea typeface="DejaVu Sans"/>
              </a:rPr>
              <a:t>retificação de registro </a:t>
            </a:r>
            <a:endParaRPr lang="pt-BR" sz="2400" b="0" strike="noStrike" spc="-1" dirty="0">
              <a:latin typeface="Arial"/>
            </a:endParaRPr>
          </a:p>
          <a:p>
            <a:pPr marL="432000" indent="-321120">
              <a:lnSpc>
                <a:spcPct val="100000"/>
              </a:lnSpc>
              <a:spcBef>
                <a:spcPts val="1417"/>
              </a:spcBef>
              <a:buClr>
                <a:srgbClr val="000000"/>
              </a:buClr>
              <a:buSzPct val="45000"/>
              <a:buFont typeface="Wingdings" charset="2"/>
              <a:buChar char=""/>
            </a:pPr>
            <a:r>
              <a:rPr lang="pt-BR" sz="2400" b="1" u="sng" strike="noStrike" spc="-1" dirty="0">
                <a:solidFill>
                  <a:srgbClr val="000000"/>
                </a:solidFill>
                <a:uFillTx/>
                <a:latin typeface="Arial"/>
                <a:ea typeface="DejaVu Sans"/>
              </a:rPr>
              <a:t>Fala de confinantes </a:t>
            </a:r>
            <a:r>
              <a:rPr lang="pt-BR" sz="2400" b="0" strike="noStrike" spc="-1" dirty="0">
                <a:solidFill>
                  <a:srgbClr val="000000"/>
                </a:solidFill>
                <a:latin typeface="Arial"/>
                <a:ea typeface="DejaVu Sans"/>
              </a:rPr>
              <a:t>(lembre-se da previsão do Decreto 4.449/2001, art.9º, §5º e §6º)</a:t>
            </a:r>
            <a:endParaRPr lang="pt-BR" sz="2400" b="0" strike="noStrike" spc="-1" dirty="0">
              <a:latin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CustomShape 1"/>
          <p:cNvSpPr/>
          <p:nvPr/>
        </p:nvSpPr>
        <p:spPr>
          <a:xfrm>
            <a:off x="1381680" y="273600"/>
            <a:ext cx="10197360" cy="114192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0" strike="noStrike" spc="-1" dirty="0">
                <a:solidFill>
                  <a:srgbClr val="000000"/>
                </a:solidFill>
                <a:latin typeface="Arial"/>
                <a:ea typeface="DejaVu Sans"/>
              </a:rPr>
              <a:t>SOBRE ANUÊNCIA DE CONFINANTE </a:t>
            </a:r>
            <a:endParaRPr lang="pt-BR" sz="4000" b="0" strike="noStrike" spc="-1" dirty="0">
              <a:latin typeface="Arial"/>
            </a:endParaRPr>
          </a:p>
        </p:txBody>
      </p:sp>
      <p:sp>
        <p:nvSpPr>
          <p:cNvPr id="1155" name="CustomShape 2"/>
          <p:cNvSpPr/>
          <p:nvPr/>
        </p:nvSpPr>
        <p:spPr>
          <a:xfrm>
            <a:off x="1620000" y="1620000"/>
            <a:ext cx="4700880" cy="4963680"/>
          </a:xfrm>
          <a:prstGeom prst="rect">
            <a:avLst/>
          </a:prstGeom>
          <a:solidFill>
            <a:srgbClr val="92D050"/>
          </a:solidFill>
          <a:ln w="0">
            <a:noFill/>
          </a:ln>
        </p:spPr>
        <p:style>
          <a:lnRef idx="0">
            <a:scrgbClr r="0" g="0" b="0"/>
          </a:lnRef>
          <a:fillRef idx="0">
            <a:scrgbClr r="0" g="0" b="0"/>
          </a:fillRef>
          <a:effectRef idx="0">
            <a:scrgbClr r="0" g="0" b="0"/>
          </a:effectRef>
          <a:fontRef idx="minor"/>
        </p:style>
        <p:txBody>
          <a:bodyPr lIns="0" tIns="0" rIns="0" bIns="0">
            <a:normAutofit/>
          </a:bodyPr>
          <a:lstStyle/>
          <a:p>
            <a:pPr marL="432000" indent="-321120" algn="just">
              <a:lnSpc>
                <a:spcPct val="100000"/>
              </a:lnSpc>
              <a:spcBef>
                <a:spcPts val="1417"/>
              </a:spcBef>
              <a:buClr>
                <a:srgbClr val="000000"/>
              </a:buClr>
              <a:buSzPct val="45000"/>
              <a:buFont typeface="Wingdings" charset="2"/>
              <a:buChar char=""/>
            </a:pPr>
            <a:r>
              <a:rPr lang="pt-BR" sz="1600" b="0" strike="noStrike" spc="-1">
                <a:solidFill>
                  <a:srgbClr val="000000"/>
                </a:solidFill>
                <a:latin typeface="Arial"/>
                <a:ea typeface="DejaVu Sans"/>
              </a:rPr>
              <a:t>176</a:t>
            </a:r>
            <a:endParaRPr lang="pt-BR" sz="1600" b="0" strike="noStrike" spc="-1">
              <a:latin typeface="Arial"/>
            </a:endParaRPr>
          </a:p>
          <a:p>
            <a:pPr marL="110160" algn="just">
              <a:lnSpc>
                <a:spcPct val="100000"/>
              </a:lnSpc>
              <a:spcBef>
                <a:spcPts val="1417"/>
              </a:spcBef>
            </a:pPr>
            <a:r>
              <a:rPr lang="pt-BR" sz="1600" b="0" strike="noStrike" spc="-1">
                <a:solidFill>
                  <a:srgbClr val="000000"/>
                </a:solidFill>
                <a:latin typeface="Arial"/>
                <a:ea typeface="DejaVu Sans"/>
              </a:rPr>
              <a:t>§ 3</a:t>
            </a:r>
            <a:r>
              <a:rPr lang="pt-BR" sz="1600" b="0" u="sng" strike="noStrike" spc="-1" baseline="14000">
                <a:solidFill>
                  <a:srgbClr val="000000"/>
                </a:solidFill>
                <a:uFillTx/>
                <a:latin typeface="Arial"/>
                <a:ea typeface="DejaVu Sans"/>
              </a:rPr>
              <a:t>o</a:t>
            </a:r>
            <a:r>
              <a:rPr lang="pt-BR" sz="1600" b="0" strike="noStrike" spc="-1">
                <a:solidFill>
                  <a:srgbClr val="000000"/>
                </a:solidFill>
                <a:latin typeface="Arial"/>
                <a:ea typeface="DejaVu Sans"/>
              </a:rPr>
              <a:t> Nos casos de desmembramento, parcelamento ou remembramento de imóveis rurais, a identificação prevista na </a:t>
            </a:r>
            <a:r>
              <a:rPr lang="pt-BR" sz="1600" b="0" u="sng" strike="noStrike" spc="-1">
                <a:solidFill>
                  <a:srgbClr val="CE181E"/>
                </a:solidFill>
                <a:uFillTx/>
                <a:latin typeface="Arial"/>
                <a:ea typeface="DejaVu Sans"/>
              </a:rPr>
              <a:t>alínea a do item 3 do inciso II do § 1</a:t>
            </a:r>
            <a:r>
              <a:rPr lang="pt-BR" sz="1600" b="0" u="sng" strike="noStrike" spc="-1" baseline="14000">
                <a:solidFill>
                  <a:srgbClr val="CE181E"/>
                </a:solidFill>
                <a:uFillTx/>
                <a:latin typeface="Arial"/>
                <a:ea typeface="DejaVu Sans"/>
              </a:rPr>
              <a:t>o</a:t>
            </a:r>
            <a:r>
              <a:rPr lang="pt-BR" sz="1600" b="0" strike="noStrike" spc="-1">
                <a:solidFill>
                  <a:srgbClr val="CE181E"/>
                </a:solidFill>
                <a:latin typeface="Arial"/>
                <a:ea typeface="DejaVu Sans"/>
              </a:rPr>
              <a:t> </a:t>
            </a:r>
            <a:r>
              <a:rPr lang="pt-BR" sz="1600" b="0" strike="noStrike" spc="-1">
                <a:solidFill>
                  <a:srgbClr val="000000"/>
                </a:solidFill>
                <a:latin typeface="Arial"/>
                <a:ea typeface="DejaVu Sans"/>
              </a:rPr>
              <a:t>será obtida a partir de memorial descritivo, assinado por profissional habilitado e com a devida </a:t>
            </a:r>
            <a:r>
              <a:rPr lang="pt-BR" sz="1400" b="0" strike="noStrike" spc="-1">
                <a:solidFill>
                  <a:srgbClr val="000000"/>
                </a:solidFill>
                <a:latin typeface="Arial"/>
                <a:ea typeface="DejaVu Sans"/>
              </a:rPr>
              <a:t>Anotação</a:t>
            </a:r>
            <a:r>
              <a:rPr lang="pt-BR" sz="1600" b="0" strike="noStrike" spc="-1">
                <a:solidFill>
                  <a:srgbClr val="000000"/>
                </a:solidFill>
                <a:latin typeface="Arial"/>
                <a:ea typeface="DejaVu Sans"/>
              </a:rPr>
              <a:t> de Responsabilidade Técnica – ART, contendo as coordenadas dos vértices definidores dos limites dos imóveis rurais, geo-referenciadas ao Sistema Geodésico Brasileiro e com precisão posicional a ser fixada pelo INCRA, garantida a isenção de custos financeiros aos proprietários de imóveis rurais cuja somatória da área não exceda a quatro módulos fiscais.</a:t>
            </a:r>
            <a:endParaRPr lang="pt-BR" sz="1600" b="0" strike="noStrike" spc="-1">
              <a:latin typeface="Arial"/>
            </a:endParaRPr>
          </a:p>
          <a:p>
            <a:pPr algn="just">
              <a:lnSpc>
                <a:spcPct val="100000"/>
              </a:lnSpc>
              <a:spcAft>
                <a:spcPts val="1236"/>
              </a:spcAft>
            </a:pPr>
            <a:endParaRPr lang="pt-BR" sz="1600" b="0" strike="noStrike" spc="-1">
              <a:latin typeface="Arial"/>
            </a:endParaRPr>
          </a:p>
        </p:txBody>
      </p:sp>
      <p:sp>
        <p:nvSpPr>
          <p:cNvPr id="1156" name="CustomShape 3"/>
          <p:cNvSpPr/>
          <p:nvPr/>
        </p:nvSpPr>
        <p:spPr>
          <a:xfrm>
            <a:off x="6840000" y="1604520"/>
            <a:ext cx="4743360" cy="4979160"/>
          </a:xfrm>
          <a:prstGeom prst="rect">
            <a:avLst/>
          </a:prstGeom>
          <a:solidFill>
            <a:srgbClr val="FFCC00"/>
          </a:solidFill>
          <a:ln w="0">
            <a:noFill/>
          </a:ln>
        </p:spPr>
        <p:style>
          <a:lnRef idx="0">
            <a:scrgbClr r="0" g="0" b="0"/>
          </a:lnRef>
          <a:fillRef idx="0">
            <a:scrgbClr r="0" g="0" b="0"/>
          </a:fillRef>
          <a:effectRef idx="0">
            <a:scrgbClr r="0" g="0" b="0"/>
          </a:effectRef>
          <a:fontRef idx="minor"/>
        </p:style>
        <p:txBody>
          <a:bodyPr lIns="0" tIns="0" rIns="0" bIns="0">
            <a:normAutofit fontScale="91000"/>
          </a:bodyPr>
          <a:lstStyle/>
          <a:p>
            <a:pPr marL="432000" indent="-321120">
              <a:lnSpc>
                <a:spcPct val="100000"/>
              </a:lnSpc>
              <a:spcBef>
                <a:spcPts val="1417"/>
              </a:spcBef>
              <a:buClr>
                <a:srgbClr val="000000"/>
              </a:buClr>
              <a:buSzPct val="45000"/>
              <a:buFont typeface="Wingdings" charset="2"/>
              <a:buChar char=""/>
            </a:pPr>
            <a:r>
              <a:rPr lang="pt-BR" sz="1900" b="0" strike="noStrike" spc="-1">
                <a:solidFill>
                  <a:srgbClr val="000000"/>
                </a:solidFill>
                <a:latin typeface="Arial"/>
                <a:ea typeface="DejaVu Sans"/>
              </a:rPr>
              <a:t>213</a:t>
            </a:r>
            <a:endParaRPr lang="pt-BR" sz="1900" b="0" strike="noStrike" spc="-1">
              <a:latin typeface="Arial"/>
            </a:endParaRPr>
          </a:p>
          <a:p>
            <a:pPr marL="110160">
              <a:lnSpc>
                <a:spcPct val="100000"/>
              </a:lnSpc>
              <a:spcBef>
                <a:spcPts val="1417"/>
              </a:spcBef>
            </a:pPr>
            <a:r>
              <a:rPr lang="pt-BR" sz="1900" b="0" strike="noStrike" spc="-1">
                <a:solidFill>
                  <a:srgbClr val="000000"/>
                </a:solidFill>
                <a:latin typeface="Arial"/>
                <a:ea typeface="DejaVu Sans"/>
              </a:rPr>
              <a:t>I - a requerimento do interessado, no caso de inserção ou alteração de medida perimetral de que resulte, ou não, alteração de área</a:t>
            </a:r>
            <a:endParaRPr lang="pt-BR" sz="1900" b="0" strike="noStrike" spc="-1">
              <a:latin typeface="Arial"/>
            </a:endParaRPr>
          </a:p>
          <a:p>
            <a:pPr algn="just">
              <a:lnSpc>
                <a:spcPct val="100000"/>
              </a:lnSpc>
              <a:spcAft>
                <a:spcPts val="1236"/>
              </a:spcAft>
            </a:pPr>
            <a:endParaRPr lang="pt-BR" sz="1900" b="0" strike="noStrike" spc="-1">
              <a:latin typeface="Arial"/>
            </a:endParaRPr>
          </a:p>
          <a:p>
            <a:pPr algn="just">
              <a:lnSpc>
                <a:spcPct val="100000"/>
              </a:lnSpc>
              <a:spcAft>
                <a:spcPts val="1236"/>
              </a:spcAft>
            </a:pPr>
            <a:r>
              <a:rPr lang="pt-BR" sz="1900" b="0" strike="noStrike" spc="-1">
                <a:solidFill>
                  <a:srgbClr val="000000"/>
                </a:solidFill>
                <a:latin typeface="Arial"/>
                <a:ea typeface="DejaVu Sans"/>
              </a:rPr>
              <a:t>§ 2</a:t>
            </a:r>
            <a:r>
              <a:rPr lang="pt-BR" sz="1900" b="0" u="sng" strike="noStrike" spc="-1" baseline="14000">
                <a:solidFill>
                  <a:srgbClr val="000000"/>
                </a:solidFill>
                <a:uFillTx/>
                <a:latin typeface="Arial"/>
                <a:ea typeface="DejaVu Sans"/>
              </a:rPr>
              <a:t>o</a:t>
            </a:r>
            <a:r>
              <a:rPr lang="pt-BR" sz="1900" b="0" strike="noStrike" spc="-1">
                <a:solidFill>
                  <a:srgbClr val="000000"/>
                </a:solidFill>
                <a:latin typeface="Arial"/>
                <a:ea typeface="DejaVu Sans"/>
              </a:rPr>
              <a:t> Se a planta não contiver a assinatura de algum </a:t>
            </a:r>
            <a:r>
              <a:rPr lang="pt-BR" sz="1900" b="1" u="sng" strike="noStrike" spc="-1">
                <a:solidFill>
                  <a:srgbClr val="000000"/>
                </a:solidFill>
                <a:uFillTx/>
                <a:latin typeface="Arial"/>
                <a:ea typeface="DejaVu Sans"/>
              </a:rPr>
              <a:t>confrontante</a:t>
            </a:r>
            <a:r>
              <a:rPr lang="pt-BR" sz="1900" b="0" strike="noStrike" spc="-1">
                <a:solidFill>
                  <a:srgbClr val="000000"/>
                </a:solidFill>
                <a:latin typeface="Arial"/>
                <a:ea typeface="DejaVu Sans"/>
              </a:rPr>
              <a:t>, este será notificado pelo Oficial de Registro de Imóveis competente, a requerimento do interessado, para se manifestar em quinze dias, promovendo-se a notificação pessoalmente ou pelo correio, com aviso de recebimento, ou, ainda, por solicitação do Oficial de Registro de Imóveis, pelo Oficial de Registro de </a:t>
            </a:r>
            <a:r>
              <a:rPr lang="pt-BR" sz="1600" b="0" strike="noStrike" spc="-1">
                <a:solidFill>
                  <a:srgbClr val="000000"/>
                </a:solidFill>
                <a:latin typeface="Arial"/>
                <a:ea typeface="DejaVu Sans"/>
              </a:rPr>
              <a:t>Títulos e Documentos da comarca da situação do imóvel ou do domicílio de quem deva recebê-la.</a:t>
            </a:r>
            <a:endParaRPr lang="pt-BR" sz="1600" b="0" strike="noStrike" spc="-1">
              <a:latin typeface="Arial"/>
            </a:endParaRPr>
          </a:p>
          <a:p>
            <a:pPr>
              <a:lnSpc>
                <a:spcPct val="100000"/>
              </a:lnSpc>
              <a:spcBef>
                <a:spcPts val="1417"/>
              </a:spcBef>
            </a:pPr>
            <a:endParaRPr lang="pt-BR" sz="1600" b="0" strike="noStrike" spc="-1">
              <a:latin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CustomShape 1"/>
          <p:cNvSpPr/>
          <p:nvPr/>
        </p:nvSpPr>
        <p:spPr>
          <a:xfrm>
            <a:off x="1381680" y="273600"/>
            <a:ext cx="10197360" cy="114192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QUEM É CONSIDERADO CONFINANTE </a:t>
            </a:r>
            <a:endParaRPr lang="pt-BR" sz="4000" b="1" strike="noStrike" spc="-1" dirty="0">
              <a:latin typeface="Arial"/>
            </a:endParaRPr>
          </a:p>
        </p:txBody>
      </p:sp>
      <p:sp>
        <p:nvSpPr>
          <p:cNvPr id="1158" name="TextShape 2"/>
          <p:cNvSpPr txBox="1"/>
          <p:nvPr/>
        </p:nvSpPr>
        <p:spPr>
          <a:xfrm>
            <a:off x="1381680" y="2687422"/>
            <a:ext cx="10260000" cy="3764280"/>
          </a:xfrm>
          <a:prstGeom prst="rect">
            <a:avLst/>
          </a:prstGeom>
          <a:ln/>
        </p:spPr>
        <p:style>
          <a:lnRef idx="2">
            <a:schemeClr val="accent1"/>
          </a:lnRef>
          <a:fillRef idx="1">
            <a:schemeClr val="lt1"/>
          </a:fillRef>
          <a:effectRef idx="0">
            <a:schemeClr val="accent1"/>
          </a:effectRef>
          <a:fontRef idx="minor">
            <a:schemeClr val="dk1"/>
          </a:fontRef>
        </p:style>
        <p:txBody>
          <a:bodyPr lIns="0" tIns="0" rIns="0" bIns="0">
            <a:noAutofit/>
          </a:bodyPr>
          <a:lstStyle/>
          <a:p>
            <a:r>
              <a:rPr lang="pt-BR" sz="1500" spc="-1" dirty="0">
                <a:solidFill>
                  <a:srgbClr val="000000"/>
                </a:solidFill>
                <a:latin typeface="Arial"/>
              </a:rPr>
              <a:t>CNGCEMT</a:t>
            </a:r>
            <a:endParaRPr lang="pt-BR" sz="1500" b="0" strike="noStrike" spc="-1" dirty="0">
              <a:solidFill>
                <a:srgbClr val="000000"/>
              </a:solidFill>
              <a:latin typeface="Arial"/>
            </a:endParaRPr>
          </a:p>
          <a:p>
            <a:pPr algn="just"/>
            <a:r>
              <a:rPr lang="pt-BR" sz="1500" b="0" i="1" strike="noStrike" spc="-1" dirty="0">
                <a:solidFill>
                  <a:srgbClr val="000000"/>
                </a:solidFill>
                <a:latin typeface="Arial"/>
              </a:rPr>
              <a:t>Art. 703. A(s) Declaração(</a:t>
            </a:r>
            <a:r>
              <a:rPr lang="pt-BR" sz="1500" b="0" i="1" strike="noStrike" spc="-1" dirty="0" err="1">
                <a:solidFill>
                  <a:srgbClr val="000000"/>
                </a:solidFill>
                <a:latin typeface="Arial"/>
              </a:rPr>
              <a:t>ões</a:t>
            </a:r>
            <a:r>
              <a:rPr lang="pt-BR" sz="1500" b="0" i="1" strike="noStrike" spc="-1" dirty="0">
                <a:solidFill>
                  <a:srgbClr val="000000"/>
                </a:solidFill>
                <a:latin typeface="Arial"/>
              </a:rPr>
              <a:t>) de Anuência do(s) confinante(s) deve(m) contemplar os requisitos a seguir elencados:</a:t>
            </a:r>
          </a:p>
          <a:p>
            <a:pPr algn="just"/>
            <a:r>
              <a:rPr lang="pt-BR" sz="1500" b="0" i="1" strike="noStrike" spc="-1" dirty="0">
                <a:solidFill>
                  <a:srgbClr val="000000"/>
                </a:solidFill>
                <a:latin typeface="Arial"/>
              </a:rPr>
              <a:t>I - pode ser dada na própria planta ou em declaração apartada, mas que contenha informações que não deixem dúvidas de que a anuência dada refere-se à planta apresentada, com inserção na declaração das coordenadas e/ou medidas perimetrais da confrontação;</a:t>
            </a:r>
          </a:p>
          <a:p>
            <a:pPr algn="just"/>
            <a:r>
              <a:rPr lang="pt-BR" sz="1500" b="0" i="1" strike="noStrike" spc="-1" dirty="0">
                <a:solidFill>
                  <a:srgbClr val="000000"/>
                </a:solidFill>
                <a:latin typeface="Arial"/>
              </a:rPr>
              <a:t>II - também o Poder Público, deve anuir, nas hipóteses em que ostente interesse.</a:t>
            </a:r>
          </a:p>
          <a:p>
            <a:pPr algn="just"/>
            <a:r>
              <a:rPr lang="pt-BR" sz="1500" b="0" i="1" strike="noStrike" spc="-1" dirty="0">
                <a:solidFill>
                  <a:srgbClr val="000000"/>
                </a:solidFill>
                <a:latin typeface="Arial"/>
              </a:rPr>
              <a:t>§ 1º Deverão ser firmadas pelos proprietários e eventuais ocupantes, com indicação dos </a:t>
            </a:r>
            <a:r>
              <a:rPr lang="pt-BR" sz="1500" b="0" i="1" strike="noStrike" spc="-1" dirty="0" err="1">
                <a:solidFill>
                  <a:srgbClr val="000000"/>
                </a:solidFill>
                <a:latin typeface="Arial"/>
              </a:rPr>
              <a:t>nºs</a:t>
            </a:r>
            <a:r>
              <a:rPr lang="pt-BR" sz="1500" b="0" i="1" strike="noStrike" spc="-1" dirty="0">
                <a:solidFill>
                  <a:srgbClr val="000000"/>
                </a:solidFill>
                <a:latin typeface="Arial"/>
              </a:rPr>
              <a:t> das matrículas dos imóveis confrontantes.</a:t>
            </a:r>
          </a:p>
          <a:p>
            <a:pPr algn="just"/>
            <a:r>
              <a:rPr lang="pt-BR" sz="1500" b="0" i="1" strike="noStrike" spc="-1" dirty="0">
                <a:solidFill>
                  <a:srgbClr val="000000"/>
                </a:solidFill>
                <a:latin typeface="Arial"/>
              </a:rPr>
              <a:t>§ 2º Entendem-se como confrontantes não só os proprietários dos imóveis contíguos, mas, também, seus eventuais ocupantes; o condomínio geral, de que tratam os artigos 1.314 e seguintes do Código Civil, será representado por qualquer dos condôminos e o condomínio edilício, de que tratam os artigos 1.331 e seguintes do Código Civil, será representado, conforme o caso, pelo síndico ou pela Comissão de Representantes.</a:t>
            </a:r>
          </a:p>
          <a:p>
            <a:pPr algn="just"/>
            <a:r>
              <a:rPr lang="pt-BR" sz="1500" b="0" i="1" strike="noStrike" spc="-1" dirty="0">
                <a:solidFill>
                  <a:srgbClr val="000000"/>
                </a:solidFill>
                <a:latin typeface="Arial"/>
              </a:rPr>
              <a:t>§ 3º Sempre que houver confrontação com imóveis ocupados por possuidores (não figuram como proprietários do imóvel) que não possuam justo título (escritura e/ou outro título passível de registro imobiliário, mas ainda não realizado), entende-se que o Poder Público deverá anuir com os trabalhos (em caso de imóvel urbano, o Município, e em caso de imóvel rural – se o imóvel estiver titulado em área originariamente do Estado –, o INTERMAT.</a:t>
            </a:r>
          </a:p>
        </p:txBody>
      </p:sp>
      <p:sp>
        <p:nvSpPr>
          <p:cNvPr id="7" name="CaixaDeTexto 6">
            <a:extLst>
              <a:ext uri="{FF2B5EF4-FFF2-40B4-BE49-F238E27FC236}">
                <a16:creationId xmlns:a16="http://schemas.microsoft.com/office/drawing/2014/main" id="{53AF3A4A-33CE-48A4-8135-3D22129A228D}"/>
              </a:ext>
            </a:extLst>
          </p:cNvPr>
          <p:cNvSpPr txBox="1"/>
          <p:nvPr/>
        </p:nvSpPr>
        <p:spPr>
          <a:xfrm>
            <a:off x="1381680" y="1826774"/>
            <a:ext cx="10260000" cy="461665"/>
          </a:xfrm>
          <a:prstGeom prst="rect">
            <a:avLst/>
          </a:prstGeom>
          <a:noFill/>
        </p:spPr>
        <p:txBody>
          <a:bodyPr wrap="square">
            <a:spAutoFit/>
          </a:bodyPr>
          <a:lstStyle/>
          <a:p>
            <a:pPr algn="ctr">
              <a:spcBef>
                <a:spcPts val="1417"/>
              </a:spcBef>
            </a:pPr>
            <a:r>
              <a:rPr lang="pt-BR" sz="2400" b="1" strike="noStrike" spc="-1" dirty="0">
                <a:solidFill>
                  <a:srgbClr val="FF0000"/>
                </a:solidFill>
                <a:latin typeface="Arial"/>
              </a:rPr>
              <a:t>CONFINANTE = PROPRIETÁRIO ou POSSUIDOR ou OCUPANTE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CustomShape 1"/>
          <p:cNvSpPr/>
          <p:nvPr/>
        </p:nvSpPr>
        <p:spPr>
          <a:xfrm>
            <a:off x="1371600" y="273600"/>
            <a:ext cx="1020960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1" strike="noStrike" cap="all" spc="-1">
                <a:solidFill>
                  <a:srgbClr val="034793"/>
                </a:solidFill>
                <a:latin typeface="Arial"/>
                <a:ea typeface="DejaVu Sans"/>
              </a:rPr>
              <a:t>Jornal Estado de São Paulo</a:t>
            </a:r>
            <a:endParaRPr lang="pt-BR" sz="4000" b="0" strike="noStrike" spc="-1">
              <a:latin typeface="Arial"/>
            </a:endParaRPr>
          </a:p>
        </p:txBody>
      </p:sp>
      <p:sp>
        <p:nvSpPr>
          <p:cNvPr id="986" name="CustomShape 2"/>
          <p:cNvSpPr/>
          <p:nvPr/>
        </p:nvSpPr>
        <p:spPr>
          <a:xfrm>
            <a:off x="1371600" y="1523880"/>
            <a:ext cx="10501560" cy="49143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just">
              <a:lnSpc>
                <a:spcPct val="100000"/>
              </a:lnSpc>
              <a:spcBef>
                <a:spcPts val="1001"/>
              </a:spcBef>
            </a:pPr>
            <a:endParaRPr lang="pt-BR" sz="1800" b="0" strike="noStrike" spc="-1" dirty="0">
              <a:latin typeface="Arial"/>
            </a:endParaRPr>
          </a:p>
          <a:p>
            <a:pPr algn="just">
              <a:lnSpc>
                <a:spcPct val="100000"/>
              </a:lnSpc>
              <a:spcBef>
                <a:spcPts val="1001"/>
              </a:spcBef>
            </a:pPr>
            <a:endParaRPr lang="pt-BR" sz="1800" b="0" strike="noStrike" spc="-1" dirty="0">
              <a:latin typeface="Arial"/>
            </a:endParaRPr>
          </a:p>
          <a:p>
            <a:pPr algn="just">
              <a:lnSpc>
                <a:spcPct val="100000"/>
              </a:lnSpc>
              <a:spcBef>
                <a:spcPts val="1001"/>
              </a:spcBef>
            </a:pPr>
            <a:endParaRPr lang="pt-BR" sz="1800" b="0" strike="noStrike" spc="-1" dirty="0">
              <a:latin typeface="Arial"/>
            </a:endParaRPr>
          </a:p>
          <a:p>
            <a:pPr algn="just">
              <a:lnSpc>
                <a:spcPct val="100000"/>
              </a:lnSpc>
              <a:spcBef>
                <a:spcPts val="1001"/>
              </a:spcBef>
            </a:pPr>
            <a:endParaRPr lang="pt-BR" sz="1800" b="0" strike="noStrike" spc="-1" dirty="0">
              <a:latin typeface="Arial"/>
            </a:endParaRPr>
          </a:p>
          <a:p>
            <a:pPr algn="just">
              <a:lnSpc>
                <a:spcPct val="100000"/>
              </a:lnSpc>
              <a:spcBef>
                <a:spcPts val="1001"/>
              </a:spcBef>
            </a:pPr>
            <a:endParaRPr lang="pt-BR" sz="1800" b="0" strike="noStrike" spc="-1" dirty="0">
              <a:latin typeface="Arial"/>
            </a:endParaRPr>
          </a:p>
          <a:p>
            <a:pPr algn="just">
              <a:lnSpc>
                <a:spcPct val="100000"/>
              </a:lnSpc>
              <a:spcBef>
                <a:spcPts val="1001"/>
              </a:spcBef>
            </a:pPr>
            <a:endParaRPr lang="pt-BR" sz="1800" b="0" strike="noStrike" spc="-1" dirty="0">
              <a:latin typeface="Arial"/>
            </a:endParaRPr>
          </a:p>
          <a:p>
            <a:pPr algn="just">
              <a:lnSpc>
                <a:spcPct val="100000"/>
              </a:lnSpc>
              <a:spcBef>
                <a:spcPts val="1001"/>
              </a:spcBef>
            </a:pPr>
            <a:endParaRPr lang="pt-BR" sz="1800" b="0" strike="noStrike" spc="-1" dirty="0">
              <a:latin typeface="Arial"/>
            </a:endParaRPr>
          </a:p>
          <a:p>
            <a:pPr algn="just">
              <a:lnSpc>
                <a:spcPct val="100000"/>
              </a:lnSpc>
              <a:spcBef>
                <a:spcPts val="1001"/>
              </a:spcBef>
            </a:pPr>
            <a:endParaRPr lang="pt-BR" sz="1800" b="0" strike="noStrike" spc="-1" dirty="0">
              <a:latin typeface="Arial"/>
            </a:endParaRPr>
          </a:p>
          <a:p>
            <a:pPr algn="just">
              <a:lnSpc>
                <a:spcPct val="100000"/>
              </a:lnSpc>
              <a:spcBef>
                <a:spcPts val="1001"/>
              </a:spcBef>
            </a:pPr>
            <a:endParaRPr lang="pt-BR" sz="1800" b="0" strike="noStrike" spc="-1" dirty="0">
              <a:latin typeface="Arial"/>
            </a:endParaRPr>
          </a:p>
          <a:p>
            <a:pPr algn="just">
              <a:lnSpc>
                <a:spcPct val="100000"/>
              </a:lnSpc>
              <a:spcBef>
                <a:spcPts val="1001"/>
              </a:spcBef>
              <a:tabLst>
                <a:tab pos="0" algn="l"/>
              </a:tabLst>
            </a:pPr>
            <a:endParaRPr lang="pt-BR" sz="1800" b="0" strike="noStrike" spc="-1" dirty="0">
              <a:solidFill>
                <a:srgbClr val="000000"/>
              </a:solidFill>
              <a:latin typeface="Arial"/>
              <a:ea typeface="Microsoft YaHei"/>
            </a:endParaRPr>
          </a:p>
          <a:p>
            <a:pPr algn="just">
              <a:lnSpc>
                <a:spcPct val="100000"/>
              </a:lnSpc>
              <a:spcBef>
                <a:spcPts val="1001"/>
              </a:spcBef>
              <a:tabLst>
                <a:tab pos="0" algn="l"/>
              </a:tabLst>
            </a:pPr>
            <a:r>
              <a:rPr lang="pt-BR" b="0" i="0" dirty="0">
                <a:solidFill>
                  <a:srgbClr val="222222"/>
                </a:solidFill>
                <a:effectLst/>
                <a:latin typeface="Google Sans"/>
              </a:rPr>
              <a:t>Equivalência – 1 alqueire paulista = 2,42 hectares</a:t>
            </a:r>
            <a:endParaRPr lang="pt-BR" sz="1800" b="0" strike="noStrike" spc="-1" dirty="0">
              <a:solidFill>
                <a:srgbClr val="000000"/>
              </a:solidFill>
              <a:latin typeface="Arial"/>
              <a:ea typeface="Microsoft YaHei"/>
            </a:endParaRPr>
          </a:p>
          <a:p>
            <a:pPr algn="just">
              <a:lnSpc>
                <a:spcPct val="100000"/>
              </a:lnSpc>
              <a:spcBef>
                <a:spcPts val="1001"/>
              </a:spcBef>
              <a:tabLst>
                <a:tab pos="0" algn="l"/>
              </a:tabLst>
            </a:pPr>
            <a:r>
              <a:rPr lang="pt-BR" sz="1400" b="0" strike="noStrike" spc="-1" dirty="0">
                <a:solidFill>
                  <a:srgbClr val="000000"/>
                </a:solidFill>
                <a:latin typeface="Arial"/>
                <a:ea typeface="Microsoft YaHei"/>
              </a:rPr>
              <a:t>Fonte  - Siqueira, Elizabeth Madureira. História de Mato Grosso. </a:t>
            </a:r>
            <a:r>
              <a:rPr lang="pt-BR" sz="1400" b="0" strike="noStrike" spc="-1" dirty="0">
                <a:solidFill>
                  <a:srgbClr val="000000"/>
                </a:solidFill>
                <a:latin typeface="Arial"/>
                <a:ea typeface="DejaVu Sans"/>
              </a:rPr>
              <a:t>Editora Entrelinhas</a:t>
            </a:r>
            <a:endParaRPr lang="pt-BR" sz="1400" b="0" strike="noStrike" spc="-1" dirty="0">
              <a:latin typeface="Arial"/>
            </a:endParaRPr>
          </a:p>
        </p:txBody>
      </p:sp>
      <p:pic>
        <p:nvPicPr>
          <p:cNvPr id="987" name="Imagem 5"/>
          <p:cNvPicPr>
            <a:picLocks noChangeAspect="1"/>
          </p:cNvPicPr>
          <p:nvPr/>
        </p:nvPicPr>
        <p:blipFill>
          <a:blip r:embed="rId2"/>
          <a:stretch/>
        </p:blipFill>
        <p:spPr>
          <a:xfrm>
            <a:off x="2316000" y="1762035"/>
            <a:ext cx="7560000" cy="3496489"/>
          </a:xfrm>
          <a:prstGeom prst="rect">
            <a:avLst/>
          </a:prstGeom>
          <a:ln w="0">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CustomShape 1"/>
          <p:cNvSpPr/>
          <p:nvPr/>
        </p:nvSpPr>
        <p:spPr>
          <a:xfrm>
            <a:off x="1381680" y="273600"/>
            <a:ext cx="10197360" cy="114192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3900" b="1" strike="noStrike" spc="-1" dirty="0">
                <a:solidFill>
                  <a:srgbClr val="000000"/>
                </a:solidFill>
                <a:latin typeface="Arial"/>
                <a:ea typeface="DejaVu Sans"/>
              </a:rPr>
              <a:t>CONFINANTE</a:t>
            </a:r>
            <a:r>
              <a:rPr lang="pt-BR" sz="3900" b="0" strike="noStrike" spc="-1" dirty="0">
                <a:solidFill>
                  <a:srgbClr val="000000"/>
                </a:solidFill>
                <a:latin typeface="Arial"/>
                <a:ea typeface="DejaVu Sans"/>
              </a:rPr>
              <a:t> classificado como </a:t>
            </a:r>
            <a:r>
              <a:rPr lang="pt-BR" sz="3900" b="1" strike="noStrike" spc="-1" dirty="0">
                <a:solidFill>
                  <a:srgbClr val="000000"/>
                </a:solidFill>
                <a:latin typeface="Arial"/>
                <a:ea typeface="DejaVu Sans"/>
              </a:rPr>
              <a:t>OCUPANTE</a:t>
            </a:r>
            <a:endParaRPr lang="pt-BR" sz="3900" b="1" strike="noStrike" spc="-1" dirty="0">
              <a:latin typeface="Arial"/>
            </a:endParaRPr>
          </a:p>
        </p:txBody>
      </p:sp>
      <p:sp>
        <p:nvSpPr>
          <p:cNvPr id="1160" name="TextShape 2"/>
          <p:cNvSpPr txBox="1"/>
          <p:nvPr/>
        </p:nvSpPr>
        <p:spPr>
          <a:xfrm>
            <a:off x="1440000" y="1800000"/>
            <a:ext cx="9900000" cy="2880000"/>
          </a:xfrm>
          <a:prstGeom prst="rect">
            <a:avLst/>
          </a:prstGeom>
          <a:ln/>
        </p:spPr>
        <p:style>
          <a:lnRef idx="2">
            <a:schemeClr val="accent1"/>
          </a:lnRef>
          <a:fillRef idx="1">
            <a:schemeClr val="lt1"/>
          </a:fillRef>
          <a:effectRef idx="0">
            <a:schemeClr val="accent1"/>
          </a:effectRef>
          <a:fontRef idx="minor">
            <a:schemeClr val="dk1"/>
          </a:fontRef>
        </p:style>
        <p:txBody>
          <a:bodyPr lIns="0" tIns="0" rIns="0" bIns="0">
            <a:normAutofit fontScale="69500" lnSpcReduction="20000"/>
          </a:bodyPr>
          <a:lstStyle/>
          <a:p>
            <a:pPr marL="108000" algn="just">
              <a:spcBef>
                <a:spcPts val="1417"/>
              </a:spcBef>
              <a:buClr>
                <a:srgbClr val="000000"/>
              </a:buClr>
              <a:buSzPct val="45000"/>
            </a:pPr>
            <a:r>
              <a:rPr lang="pt-BR" sz="3200" b="0" i="1" strike="noStrike" spc="-1" dirty="0">
                <a:solidFill>
                  <a:srgbClr val="000000"/>
                </a:solidFill>
                <a:latin typeface="Arial"/>
                <a:ea typeface="DejaVu Sans"/>
              </a:rPr>
              <a:t>CNGCEMT </a:t>
            </a:r>
          </a:p>
          <a:p>
            <a:pPr marL="108000" algn="just">
              <a:spcBef>
                <a:spcPts val="1417"/>
              </a:spcBef>
              <a:buClr>
                <a:srgbClr val="000000"/>
              </a:buClr>
              <a:buSzPct val="45000"/>
            </a:pPr>
            <a:r>
              <a:rPr lang="pt-BR" sz="3200" b="0" i="1" strike="noStrike" spc="-1" dirty="0">
                <a:solidFill>
                  <a:srgbClr val="000000"/>
                </a:solidFill>
                <a:latin typeface="Arial"/>
                <a:ea typeface="DejaVu Sans"/>
              </a:rPr>
              <a:t>Art.703</a:t>
            </a:r>
          </a:p>
          <a:p>
            <a:pPr marL="108000" algn="just">
              <a:spcBef>
                <a:spcPts val="1417"/>
              </a:spcBef>
              <a:buClr>
                <a:srgbClr val="000000"/>
              </a:buClr>
              <a:buSzPct val="45000"/>
            </a:pPr>
            <a:r>
              <a:rPr lang="pt-BR" sz="3200" b="0" i="1" strike="noStrike" spc="-1" dirty="0">
                <a:solidFill>
                  <a:srgbClr val="000000"/>
                </a:solidFill>
                <a:latin typeface="Arial"/>
                <a:ea typeface="DejaVu Sans"/>
              </a:rPr>
              <a:t> </a:t>
            </a:r>
            <a:r>
              <a:rPr lang="pt-BR" sz="3200" b="0" i="1" strike="noStrike" spc="-1" dirty="0">
                <a:solidFill>
                  <a:srgbClr val="000000"/>
                </a:solidFill>
                <a:latin typeface="Arial"/>
              </a:rPr>
              <a:t>§ 3º Sempre que houver confrontação com imóveis ocupados por possuidores (não figuram como proprietários do imóvel) que não possuam justo título (escritura e/ou outro título passível de registro imobiliário, mas ainda não realizado), entende-se que o Poder Público deverá anuir com os trabalhos (em caso de imóvel urbano, o Município, e em caso de imóvel rural – se o imóvel estiver titulado em área originariamente do Estado –, o INTERMAT.</a:t>
            </a:r>
          </a:p>
        </p:txBody>
      </p:sp>
      <p:sp>
        <p:nvSpPr>
          <p:cNvPr id="5" name="CaixaDeTexto 4">
            <a:extLst>
              <a:ext uri="{FF2B5EF4-FFF2-40B4-BE49-F238E27FC236}">
                <a16:creationId xmlns:a16="http://schemas.microsoft.com/office/drawing/2014/main" id="{D76F70B2-B129-469B-B227-EC1E887F8495}"/>
              </a:ext>
            </a:extLst>
          </p:cNvPr>
          <p:cNvSpPr txBox="1"/>
          <p:nvPr/>
        </p:nvSpPr>
        <p:spPr>
          <a:xfrm>
            <a:off x="1440000" y="5064480"/>
            <a:ext cx="10139040" cy="1200329"/>
          </a:xfrm>
          <a:prstGeom prst="rect">
            <a:avLst/>
          </a:prstGeom>
          <a:noFill/>
        </p:spPr>
        <p:txBody>
          <a:bodyPr wrap="square">
            <a:spAutoFit/>
          </a:bodyPr>
          <a:lstStyle/>
          <a:p>
            <a:pPr marL="432000" indent="-324000" algn="just">
              <a:spcBef>
                <a:spcPts val="1417"/>
              </a:spcBef>
              <a:buClr>
                <a:srgbClr val="000000"/>
              </a:buClr>
              <a:buSzPct val="45000"/>
              <a:buFont typeface="Wingdings" charset="2"/>
              <a:buChar char=""/>
            </a:pPr>
            <a:r>
              <a:rPr lang="pt-BR" sz="2400" b="0" strike="noStrike" spc="-1" dirty="0">
                <a:solidFill>
                  <a:srgbClr val="000000"/>
                </a:solidFill>
                <a:latin typeface="Arial"/>
              </a:rPr>
              <a:t>O INTERMAT manifesta-se através de Carta de Anuência nos termos da Instrução Normativa nº 002/2019 ou Declaração de Reconhecimento de Limites.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CustomShape 1"/>
          <p:cNvSpPr/>
          <p:nvPr/>
        </p:nvSpPr>
        <p:spPr>
          <a:xfrm>
            <a:off x="1440000" y="221040"/>
            <a:ext cx="10139040" cy="124740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400" b="0" strike="noStrike" spc="-1" dirty="0">
                <a:solidFill>
                  <a:srgbClr val="000000"/>
                </a:solidFill>
                <a:latin typeface="Arial"/>
                <a:ea typeface="DejaVu Sans"/>
              </a:rPr>
              <a:t>Anuência de confinante – Gleba Pública Federal na Amazônia Legal</a:t>
            </a:r>
            <a:endParaRPr lang="pt-BR" sz="4400" b="0" strike="noStrike" spc="-1" dirty="0">
              <a:latin typeface="Arial"/>
            </a:endParaRPr>
          </a:p>
        </p:txBody>
      </p:sp>
      <p:sp>
        <p:nvSpPr>
          <p:cNvPr id="1162" name="CustomShape 2"/>
          <p:cNvSpPr/>
          <p:nvPr/>
        </p:nvSpPr>
        <p:spPr>
          <a:xfrm>
            <a:off x="1513840" y="1898080"/>
            <a:ext cx="10139040" cy="3974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r>
              <a:rPr lang="pt-BR" sz="2000" b="0" strike="noStrike" spc="-1" dirty="0">
                <a:solidFill>
                  <a:srgbClr val="000000"/>
                </a:solidFill>
                <a:latin typeface="Arial"/>
                <a:ea typeface="DejaVu Sans"/>
              </a:rPr>
              <a:t>CNJ - ORIENTAÇÃO CORREGEDORIA N° 05 – de 04 de novembro de 2013</a:t>
            </a:r>
            <a:endParaRPr lang="pt-BR" sz="2000" b="0" strike="noStrike" spc="-1" dirty="0">
              <a:latin typeface="Arial"/>
            </a:endParaRPr>
          </a:p>
          <a:p>
            <a:pPr algn="just">
              <a:lnSpc>
                <a:spcPct val="100000"/>
              </a:lnSpc>
            </a:pPr>
            <a:endParaRPr lang="pt-BR" sz="2000" b="0" strike="noStrike" spc="-1" dirty="0">
              <a:latin typeface="Arial"/>
            </a:endParaRPr>
          </a:p>
          <a:p>
            <a:pPr algn="just">
              <a:lnSpc>
                <a:spcPct val="100000"/>
              </a:lnSpc>
            </a:pPr>
            <a:r>
              <a:rPr lang="pt-BR" sz="2000" b="0" i="1" strike="noStrike" spc="-1" dirty="0">
                <a:solidFill>
                  <a:srgbClr val="000000"/>
                </a:solidFill>
                <a:latin typeface="Arial"/>
                <a:ea typeface="DejaVu Sans"/>
              </a:rPr>
              <a:t>Art. 1º Esclarecer aos Oficiais de Registro de Imóveis que </a:t>
            </a:r>
            <a:r>
              <a:rPr lang="pt-BR" sz="2000" b="1" i="1" u="sng" strike="noStrike" spc="-1" dirty="0">
                <a:solidFill>
                  <a:srgbClr val="000000"/>
                </a:solidFill>
                <a:uFillTx/>
                <a:latin typeface="Arial"/>
                <a:ea typeface="DejaVu Sans"/>
              </a:rPr>
              <a:t>é dispensada a manifestação de anuência dos confrontantes ou a sua notificação</a:t>
            </a:r>
            <a:r>
              <a:rPr lang="pt-BR" sz="2000" b="0" i="1" strike="noStrike" spc="-1" dirty="0">
                <a:solidFill>
                  <a:srgbClr val="000000"/>
                </a:solidFill>
                <a:latin typeface="Arial"/>
                <a:ea typeface="DejaVu Sans"/>
              </a:rPr>
              <a:t> para o procedimento de averbação de descrição georreferenciada de Gleba Pública Federal na Amazônia Legal regulamentado nos </a:t>
            </a:r>
            <a:r>
              <a:rPr lang="pt-BR" sz="2000" b="0" i="1" strike="noStrike" spc="-1" dirty="0" err="1">
                <a:solidFill>
                  <a:srgbClr val="000000"/>
                </a:solidFill>
                <a:latin typeface="Arial"/>
                <a:ea typeface="DejaVu Sans"/>
              </a:rPr>
              <a:t>arts</a:t>
            </a:r>
            <a:r>
              <a:rPr lang="pt-BR" sz="2000" b="0" i="1" strike="noStrike" spc="-1" dirty="0">
                <a:solidFill>
                  <a:srgbClr val="000000"/>
                </a:solidFill>
                <a:latin typeface="Arial"/>
                <a:ea typeface="DejaVu Sans"/>
              </a:rPr>
              <a:t>. 3º e 4º do Provimento nº 33, de 03 de julho de 2013, quando certificado ou declarado pelo </a:t>
            </a:r>
            <a:r>
              <a:rPr lang="pt-BR" sz="2000" b="1" i="1" strike="noStrike" spc="-1" dirty="0">
                <a:solidFill>
                  <a:srgbClr val="000000"/>
                </a:solidFill>
                <a:latin typeface="Arial"/>
                <a:ea typeface="DejaVu Sans"/>
              </a:rPr>
              <a:t>Instituto Nacional de Colonização e Reforma Agrária - INCRA, ou pelo Ministério do Desenvolvimento Agrário - MDA,</a:t>
            </a:r>
            <a:r>
              <a:rPr lang="pt-BR" sz="2000" b="0" i="1" strike="noStrike" spc="-1" dirty="0">
                <a:solidFill>
                  <a:srgbClr val="000000"/>
                </a:solidFill>
                <a:latin typeface="Arial"/>
                <a:ea typeface="DejaVu Sans"/>
              </a:rPr>
              <a:t> que o </a:t>
            </a:r>
            <a:r>
              <a:rPr lang="pt-BR" sz="2000" b="1" i="1" strike="noStrike" spc="-1" dirty="0">
                <a:solidFill>
                  <a:srgbClr val="000000"/>
                </a:solidFill>
                <a:latin typeface="Arial"/>
                <a:ea typeface="DejaVu Sans"/>
              </a:rPr>
              <a:t>memorial descritivo é referente apenas ao perímetro originário da referida Gleba</a:t>
            </a:r>
            <a:r>
              <a:rPr lang="pt-BR" sz="2000" b="0" i="1" strike="noStrike" spc="-1" dirty="0">
                <a:solidFill>
                  <a:srgbClr val="000000"/>
                </a:solidFill>
                <a:latin typeface="Arial"/>
                <a:ea typeface="DejaVu Sans"/>
              </a:rPr>
              <a:t>. </a:t>
            </a:r>
            <a:endParaRPr lang="pt-BR" sz="2000" b="0" i="1" strike="noStrike" spc="-1" dirty="0">
              <a:latin typeface="Arial"/>
            </a:endParaRPr>
          </a:p>
          <a:p>
            <a:pPr algn="just">
              <a:lnSpc>
                <a:spcPct val="100000"/>
              </a:lnSpc>
            </a:pPr>
            <a:endParaRPr lang="pt-BR" sz="2000" b="0" strike="noStrike" spc="-1" dirty="0">
              <a:latin typeface="Arial"/>
            </a:endParaRPr>
          </a:p>
          <a:p>
            <a:pPr algn="just">
              <a:lnSpc>
                <a:spcPct val="100000"/>
              </a:lnSpc>
            </a:pPr>
            <a:r>
              <a:rPr lang="pt-BR" sz="3200" b="0" strike="noStrike" spc="-1" dirty="0">
                <a:solidFill>
                  <a:srgbClr val="000000"/>
                </a:solidFill>
                <a:latin typeface="Arial"/>
                <a:ea typeface="DejaVu Sans"/>
              </a:rPr>
              <a:t>* remete no art.2º ao Provimento nº 33/2013</a:t>
            </a:r>
            <a:endParaRPr lang="pt-BR" sz="3200" b="0" strike="noStrike" spc="-1" dirty="0">
              <a:latin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CustomShape 1"/>
          <p:cNvSpPr/>
          <p:nvPr/>
        </p:nvSpPr>
        <p:spPr>
          <a:xfrm>
            <a:off x="1440000" y="221040"/>
            <a:ext cx="10139400" cy="124776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ESCRITURA LAVRADA ANTES DO GEORREFERENCIADO</a:t>
            </a:r>
            <a:endParaRPr lang="pt-BR" sz="4000" b="0" strike="noStrike" spc="-1" dirty="0">
              <a:latin typeface="Arial"/>
            </a:endParaRPr>
          </a:p>
        </p:txBody>
      </p:sp>
      <p:sp>
        <p:nvSpPr>
          <p:cNvPr id="1164" name="CustomShape 2"/>
          <p:cNvSpPr/>
          <p:nvPr/>
        </p:nvSpPr>
        <p:spPr>
          <a:xfrm>
            <a:off x="1440000" y="1598760"/>
            <a:ext cx="10139400" cy="5037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r>
              <a:rPr lang="pt-BR" sz="1600" b="0" strike="noStrike" spc="-1" dirty="0">
                <a:solidFill>
                  <a:srgbClr val="000000"/>
                </a:solidFill>
                <a:latin typeface="Arial"/>
                <a:ea typeface="DejaVu Sans"/>
              </a:rPr>
              <a:t>Art. 213. O oficial retificará o registro ou a averbação: </a:t>
            </a:r>
            <a:endParaRPr lang="pt-BR" sz="1600" b="0" strike="noStrike" spc="-1" dirty="0">
              <a:latin typeface="Arial"/>
            </a:endParaRPr>
          </a:p>
          <a:p>
            <a:pPr algn="just">
              <a:lnSpc>
                <a:spcPct val="100000"/>
              </a:lnSpc>
            </a:pPr>
            <a:endParaRPr lang="pt-BR" sz="1600" b="0" strike="noStrike" spc="-1" dirty="0">
              <a:latin typeface="Arial"/>
            </a:endParaRPr>
          </a:p>
          <a:p>
            <a:pPr algn="just">
              <a:lnSpc>
                <a:spcPct val="100000"/>
              </a:lnSpc>
            </a:pPr>
            <a:r>
              <a:rPr lang="pt-BR" sz="1600" b="0" u="sng" strike="noStrike" spc="-1" dirty="0">
                <a:solidFill>
                  <a:srgbClr val="000000"/>
                </a:solidFill>
                <a:uFillTx/>
                <a:latin typeface="Arial"/>
                <a:ea typeface="DejaVu Sans"/>
              </a:rPr>
              <a:t>§ 13. Não havendo dúvida quanto à identificação do imóvel, o título anterior à retificação poderá ser levado a registro desde que requerido pelo adquirente, promovendo-se o registro em conformidade com a nova descrição.                     </a:t>
            </a:r>
            <a:r>
              <a:rPr lang="pt-BR" sz="1600" b="0" strike="noStrike" spc="-1" dirty="0">
                <a:solidFill>
                  <a:srgbClr val="000000"/>
                </a:solidFill>
                <a:latin typeface="Arial"/>
                <a:ea typeface="DejaVu Sans"/>
              </a:rPr>
              <a:t>(Incluído pela Lei nº 10.931, de 2004)</a:t>
            </a:r>
            <a:endParaRPr lang="pt-BR" sz="1600" b="0" strike="noStrike" spc="-1" dirty="0">
              <a:latin typeface="Arial"/>
            </a:endParaRPr>
          </a:p>
          <a:p>
            <a:pPr algn="just">
              <a:lnSpc>
                <a:spcPct val="100000"/>
              </a:lnSpc>
            </a:pPr>
            <a:endParaRPr lang="pt-BR" sz="1600" b="0" strike="noStrike" spc="-1" dirty="0">
              <a:latin typeface="Arial"/>
            </a:endParaRPr>
          </a:p>
          <a:p>
            <a:pPr algn="ctr">
              <a:lnSpc>
                <a:spcPct val="100000"/>
              </a:lnSpc>
            </a:pPr>
            <a:r>
              <a:rPr lang="pt-BR" sz="2400" b="1" strike="noStrike" spc="-1" dirty="0">
                <a:solidFill>
                  <a:srgbClr val="000000"/>
                </a:solidFill>
                <a:latin typeface="Arial"/>
                <a:ea typeface="DejaVu Sans"/>
              </a:rPr>
              <a:t>E</a:t>
            </a:r>
            <a:endParaRPr lang="pt-BR" sz="2400" b="0" strike="noStrike" spc="-1" dirty="0">
              <a:latin typeface="Arial"/>
            </a:endParaRPr>
          </a:p>
          <a:p>
            <a:pPr algn="ctr">
              <a:lnSpc>
                <a:spcPct val="100000"/>
              </a:lnSpc>
            </a:pPr>
            <a:endParaRPr lang="pt-BR" sz="2400" b="0" strike="noStrike" spc="-1" dirty="0">
              <a:latin typeface="Arial"/>
            </a:endParaRPr>
          </a:p>
          <a:p>
            <a:pPr algn="just">
              <a:lnSpc>
                <a:spcPct val="100000"/>
              </a:lnSpc>
            </a:pPr>
            <a:r>
              <a:rPr lang="pt-BR" sz="1600" b="0" strike="noStrike" spc="-1" dirty="0">
                <a:solidFill>
                  <a:srgbClr val="000000"/>
                </a:solidFill>
                <a:latin typeface="Arial"/>
                <a:ea typeface="DejaVu Sans"/>
              </a:rPr>
              <a:t>Art. 225 - Os tabeliães, escrivães e </a:t>
            </a:r>
            <a:r>
              <a:rPr lang="pt-BR" sz="1600" b="0" strike="noStrike" spc="-1" dirty="0" err="1">
                <a:solidFill>
                  <a:srgbClr val="000000"/>
                </a:solidFill>
                <a:latin typeface="Arial"/>
                <a:ea typeface="DejaVu Sans"/>
              </a:rPr>
              <a:t>juizes</a:t>
            </a:r>
            <a:r>
              <a:rPr lang="pt-BR" sz="1600" b="0" strike="noStrike" spc="-1" dirty="0">
                <a:solidFill>
                  <a:srgbClr val="000000"/>
                </a:solidFill>
                <a:latin typeface="Arial"/>
                <a:ea typeface="DejaVu Sans"/>
              </a:rPr>
              <a:t> farão com que, nas escrituras e nos autos judiciais, as partes indiquem, com precisão, os característicos, as confrontações e as localizações dos imóveis, mencionando os nomes dos confrontantes e, ainda, quando se tratar só de terreno, se esse fica do lado par ou do lado ímpar do logradouro, em que quadra e a que distância métrica da edificação ou da esquina mais próxima, exigindo dos interessados certidão do registro imobiliário.</a:t>
            </a:r>
            <a:endParaRPr lang="pt-BR" sz="1600" b="0" strike="noStrike" spc="-1" dirty="0">
              <a:latin typeface="Arial"/>
            </a:endParaRPr>
          </a:p>
          <a:p>
            <a:pPr algn="just">
              <a:lnSpc>
                <a:spcPct val="100000"/>
              </a:lnSpc>
            </a:pPr>
            <a:r>
              <a:rPr lang="pt-BR" sz="1600" b="0" strike="noStrike" spc="-1" dirty="0">
                <a:solidFill>
                  <a:srgbClr val="000000"/>
                </a:solidFill>
                <a:latin typeface="Arial"/>
                <a:ea typeface="DejaVu Sans"/>
              </a:rPr>
              <a:t> </a:t>
            </a:r>
            <a:endParaRPr lang="pt-BR" sz="1600" b="0" strike="noStrike" spc="-1" dirty="0">
              <a:latin typeface="Arial"/>
            </a:endParaRPr>
          </a:p>
          <a:p>
            <a:pPr algn="just">
              <a:lnSpc>
                <a:spcPct val="100000"/>
              </a:lnSpc>
            </a:pPr>
            <a:r>
              <a:rPr lang="pt-BR" sz="1600" b="0" u="sng" strike="noStrike" spc="-1" dirty="0">
                <a:solidFill>
                  <a:srgbClr val="000000"/>
                </a:solidFill>
                <a:uFillTx/>
                <a:latin typeface="Arial"/>
                <a:ea typeface="DejaVu Sans"/>
              </a:rPr>
              <a:t>§ 2º Consideram-se irregulares, para efeito de matrícula, os títulos nos quais a caracterização do imóvel não coincida com a que consta do registro anterior.</a:t>
            </a:r>
            <a:endParaRPr lang="pt-BR" sz="1600" b="0" strike="noStrike" spc="-1" dirty="0">
              <a:latin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CustomShape 1"/>
          <p:cNvSpPr/>
          <p:nvPr/>
        </p:nvSpPr>
        <p:spPr>
          <a:xfrm>
            <a:off x="1440000" y="221040"/>
            <a:ext cx="10139400" cy="124776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pt-BR" sz="4000" b="1" strike="noStrike" spc="-1" dirty="0">
                <a:solidFill>
                  <a:srgbClr val="000000"/>
                </a:solidFill>
                <a:latin typeface="Arial"/>
                <a:ea typeface="DejaVu Sans"/>
              </a:rPr>
              <a:t>COMARCA COMPETENTE </a:t>
            </a:r>
            <a:r>
              <a:rPr lang="pt-BR" sz="4000" b="0" strike="noStrike" spc="-1" dirty="0">
                <a:solidFill>
                  <a:srgbClr val="000000"/>
                </a:solidFill>
                <a:latin typeface="Arial"/>
                <a:ea typeface="DejaVu Sans"/>
              </a:rPr>
              <a:t>ÁREA</a:t>
            </a:r>
            <a:r>
              <a:rPr lang="pt-BR" sz="4000" b="1" strike="noStrike" spc="-1" dirty="0">
                <a:solidFill>
                  <a:srgbClr val="000000"/>
                </a:solidFill>
                <a:latin typeface="Arial"/>
                <a:ea typeface="DejaVu Sans"/>
              </a:rPr>
              <a:t> RETIFICAÇÃO</a:t>
            </a:r>
            <a:endParaRPr lang="pt-BR" sz="4000" b="0" strike="noStrike" spc="-1" dirty="0">
              <a:latin typeface="Arial"/>
            </a:endParaRPr>
          </a:p>
        </p:txBody>
      </p:sp>
      <p:sp>
        <p:nvSpPr>
          <p:cNvPr id="1166" name="CustomShape 2"/>
          <p:cNvSpPr/>
          <p:nvPr/>
        </p:nvSpPr>
        <p:spPr>
          <a:xfrm>
            <a:off x="1620000" y="1604520"/>
            <a:ext cx="10077480" cy="487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marL="343080" indent="-342360" algn="just">
              <a:lnSpc>
                <a:spcPct val="100000"/>
              </a:lnSpc>
              <a:buClr>
                <a:srgbClr val="000000"/>
              </a:buClr>
              <a:buFont typeface="Arial"/>
              <a:buChar char="•"/>
            </a:pPr>
            <a:r>
              <a:rPr lang="pt-BR" sz="2400" b="1" strike="noStrike" spc="-1">
                <a:solidFill>
                  <a:srgbClr val="000000"/>
                </a:solidFill>
                <a:latin typeface="Arial"/>
                <a:ea typeface="Times New Roman"/>
              </a:rPr>
              <a:t>Geo – realiza-se ato de AVERBAÇÃO</a:t>
            </a:r>
            <a:endParaRPr lang="pt-BR" sz="2400" b="0" strike="noStrike" spc="-1">
              <a:latin typeface="Arial"/>
            </a:endParaRPr>
          </a:p>
          <a:p>
            <a:pPr algn="just">
              <a:lnSpc>
                <a:spcPct val="100000"/>
              </a:lnSpc>
            </a:pPr>
            <a:endParaRPr lang="pt-BR" sz="2400" b="0" strike="noStrike" spc="-1">
              <a:latin typeface="Arial"/>
            </a:endParaRPr>
          </a:p>
          <a:p>
            <a:pPr algn="just">
              <a:lnSpc>
                <a:spcPct val="100000"/>
              </a:lnSpc>
            </a:pPr>
            <a:r>
              <a:rPr lang="pt-BR" sz="2400" b="1" strike="noStrike" spc="-1">
                <a:solidFill>
                  <a:srgbClr val="000000"/>
                </a:solidFill>
                <a:latin typeface="Arial"/>
                <a:ea typeface="Times New Roman"/>
              </a:rPr>
              <a:t>Lei 6.015/73</a:t>
            </a:r>
            <a:endParaRPr lang="pt-BR" sz="2400" b="0" strike="noStrike" spc="-1">
              <a:latin typeface="Arial"/>
            </a:endParaRPr>
          </a:p>
          <a:p>
            <a:pPr algn="just">
              <a:lnSpc>
                <a:spcPct val="100000"/>
              </a:lnSpc>
            </a:pPr>
            <a:endParaRPr lang="pt-BR" sz="2400" b="0" strike="noStrike" spc="-1">
              <a:latin typeface="Arial"/>
            </a:endParaRPr>
          </a:p>
          <a:p>
            <a:pPr algn="just">
              <a:lnSpc>
                <a:spcPct val="100000"/>
              </a:lnSpc>
            </a:pPr>
            <a:r>
              <a:rPr lang="pt-BR" sz="2400" b="1" strike="noStrike" spc="-1">
                <a:solidFill>
                  <a:srgbClr val="000000"/>
                </a:solidFill>
                <a:latin typeface="Arial"/>
                <a:ea typeface="Times New Roman"/>
              </a:rPr>
              <a:t>CNGCEMT</a:t>
            </a:r>
            <a:endParaRPr lang="pt-BR" sz="2400" b="0" strike="noStrike" spc="-1">
              <a:latin typeface="Arial"/>
            </a:endParaRPr>
          </a:p>
          <a:p>
            <a:pPr algn="just">
              <a:lnSpc>
                <a:spcPct val="100000"/>
              </a:lnSpc>
            </a:pPr>
            <a:r>
              <a:rPr lang="pt-BR" sz="2400" b="1" strike="noStrike" spc="-1">
                <a:solidFill>
                  <a:srgbClr val="000000"/>
                </a:solidFill>
                <a:latin typeface="Arial"/>
                <a:ea typeface="Times New Roman"/>
              </a:rPr>
              <a:t>Art. 664. </a:t>
            </a:r>
            <a:r>
              <a:rPr lang="pt-BR" sz="2400" b="0" strike="noStrike" spc="-1">
                <a:solidFill>
                  <a:srgbClr val="000000"/>
                </a:solidFill>
                <a:latin typeface="Arial"/>
                <a:ea typeface="Times New Roman"/>
              </a:rPr>
              <a:t>Quando a retificação de área for cumulada com a solicitação de abertura de matrícula, o procedimento de que trata o art. 213 da Lei n. 6.015/1973 poderá ser realizado na circunscrição da situação do imóvel</a:t>
            </a:r>
            <a:r>
              <a:rPr lang="pt-BR" sz="1400" b="0" strike="noStrike" spc="-1">
                <a:solidFill>
                  <a:srgbClr val="000000"/>
                </a:solidFill>
                <a:latin typeface="Arial"/>
                <a:ea typeface="Times New Roman"/>
              </a:rPr>
              <a:t>.</a:t>
            </a:r>
            <a:endParaRPr lang="pt-BR" sz="1400" b="0" strike="noStrike" spc="-1">
              <a:latin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CustomShape 1"/>
          <p:cNvSpPr/>
          <p:nvPr/>
        </p:nvSpPr>
        <p:spPr>
          <a:xfrm>
            <a:off x="1422360" y="273600"/>
            <a:ext cx="10158840" cy="1144080"/>
          </a:xfrm>
          <a:prstGeom prst="rect">
            <a:avLst/>
          </a:prstGeom>
          <a:solidFill>
            <a:srgbClr val="CBF2FB"/>
          </a:solid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pt-BR" sz="4000" b="0" strike="noStrike" spc="-1">
                <a:solidFill>
                  <a:srgbClr val="000000"/>
                </a:solidFill>
                <a:latin typeface="Arial"/>
                <a:ea typeface="DejaVu Sans"/>
              </a:rPr>
              <a:t>CONCLUSÃO - GEO = RETIFICAÇÃO</a:t>
            </a:r>
            <a:endParaRPr lang="pt-BR" sz="4000" b="0" strike="noStrike" spc="-1">
              <a:latin typeface="Arial"/>
            </a:endParaRPr>
          </a:p>
        </p:txBody>
      </p:sp>
      <p:sp>
        <p:nvSpPr>
          <p:cNvPr id="1168" name="CustomShape 2"/>
          <p:cNvSpPr/>
          <p:nvPr/>
        </p:nvSpPr>
        <p:spPr>
          <a:xfrm>
            <a:off x="1422360" y="1798200"/>
            <a:ext cx="10158840" cy="478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spcBef>
                <a:spcPts val="1001"/>
              </a:spcBef>
            </a:pPr>
            <a:endParaRPr lang="pt-BR" sz="1800" b="0" strike="noStrike" spc="-1">
              <a:latin typeface="Arial"/>
            </a:endParaRPr>
          </a:p>
          <a:p>
            <a:pPr marL="228600" indent="-227880" algn="just">
              <a:lnSpc>
                <a:spcPct val="90000"/>
              </a:lnSpc>
              <a:spcBef>
                <a:spcPts val="1001"/>
              </a:spcBef>
              <a:buClr>
                <a:srgbClr val="000000"/>
              </a:buClr>
              <a:buFont typeface="Arial"/>
              <a:buChar char="•"/>
            </a:pPr>
            <a:r>
              <a:rPr lang="pt-BR" sz="1800" b="0" strike="noStrike" spc="-1">
                <a:solidFill>
                  <a:srgbClr val="000000"/>
                </a:solidFill>
                <a:latin typeface="Times New Roman"/>
                <a:ea typeface="NSimSun"/>
              </a:rPr>
              <a:t> </a:t>
            </a: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a:p>
            <a:pPr>
              <a:lnSpc>
                <a:spcPct val="90000"/>
              </a:lnSpc>
              <a:spcBef>
                <a:spcPts val="1001"/>
              </a:spcBef>
            </a:pPr>
            <a:endParaRPr lang="pt-BR" sz="1800" b="0" strike="noStrike" spc="-1">
              <a:latin typeface="Arial"/>
            </a:endParaRPr>
          </a:p>
          <a:p>
            <a:pPr algn="just">
              <a:lnSpc>
                <a:spcPct val="90000"/>
              </a:lnSpc>
              <a:spcBef>
                <a:spcPts val="1001"/>
              </a:spcBef>
            </a:pPr>
            <a:endParaRPr lang="pt-BR" sz="1800" b="0" strike="noStrike" spc="-1">
              <a:latin typeface="Arial"/>
            </a:endParaRPr>
          </a:p>
        </p:txBody>
      </p:sp>
      <p:sp>
        <p:nvSpPr>
          <p:cNvPr id="1169" name="CustomShape 3"/>
          <p:cNvSpPr/>
          <p:nvPr/>
        </p:nvSpPr>
        <p:spPr>
          <a:xfrm>
            <a:off x="1168200" y="1359720"/>
            <a:ext cx="10667160" cy="507685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endParaRPr lang="pt-BR" sz="1800" b="0" strike="noStrike" spc="-1" dirty="0">
              <a:latin typeface="Arial"/>
            </a:endParaRPr>
          </a:p>
          <a:p>
            <a:pPr algn="just"/>
            <a:r>
              <a:rPr lang="pt-BR" sz="1800" b="0" strike="noStrike" spc="-1" dirty="0">
                <a:solidFill>
                  <a:srgbClr val="000000"/>
                </a:solidFill>
                <a:latin typeface="Arial"/>
                <a:ea typeface="NSimSun"/>
              </a:rPr>
              <a:t>Ensina Eduardo Agostinho Arruda Augusto (Registro de Imóveis, Retificação de Registro e Georreferenciamento – Fundamento e Prática) Item 4.49.1):</a:t>
            </a:r>
            <a:endParaRPr lang="pt-BR" sz="1800" b="0" strike="noStrike" spc="-1" dirty="0">
              <a:solidFill>
                <a:srgbClr val="000000"/>
              </a:solidFill>
              <a:latin typeface="Arial"/>
            </a:endParaRPr>
          </a:p>
          <a:p>
            <a:pPr algn="just"/>
            <a:r>
              <a:rPr lang="pt-BR" sz="1800" b="0" strike="noStrike" spc="-1" dirty="0">
                <a:solidFill>
                  <a:srgbClr val="000000"/>
                </a:solidFill>
                <a:latin typeface="Arial"/>
                <a:ea typeface="NSimSun"/>
              </a:rPr>
              <a:t>	</a:t>
            </a:r>
            <a:endParaRPr lang="pt-BR" sz="1800" b="0" strike="noStrike" spc="-1" dirty="0">
              <a:solidFill>
                <a:srgbClr val="000000"/>
              </a:solidFill>
              <a:latin typeface="Arial"/>
            </a:endParaRPr>
          </a:p>
          <a:p>
            <a:pPr algn="just"/>
            <a:r>
              <a:rPr lang="pt-BR" sz="1800" b="0" strike="noStrike" spc="-1" dirty="0">
                <a:solidFill>
                  <a:srgbClr val="000000"/>
                </a:solidFill>
                <a:latin typeface="Arial"/>
                <a:ea typeface="NSimSun"/>
              </a:rPr>
              <a:t>	“A retificação </a:t>
            </a:r>
            <a:r>
              <a:rPr lang="pt-BR" sz="1800" b="0" u="sng" strike="noStrike" spc="-1" dirty="0">
                <a:solidFill>
                  <a:srgbClr val="000000"/>
                </a:solidFill>
                <a:uFillTx/>
                <a:latin typeface="Arial"/>
                <a:ea typeface="NSimSun"/>
              </a:rPr>
              <a:t>não se presta a alterar a dimensão do imóvel, quer para mais ou para menos</a:t>
            </a:r>
            <a:r>
              <a:rPr lang="pt-BR" sz="1800" b="0" strike="noStrike" spc="-1" dirty="0">
                <a:solidFill>
                  <a:srgbClr val="000000"/>
                </a:solidFill>
                <a:latin typeface="Arial"/>
                <a:ea typeface="NSimSun"/>
              </a:rPr>
              <a:t>, exceto em situações muito especialíssimas permitidas pelo ordenamento Jurídico (aluvião, abertura de estradas, alargamento de parcelas por represas, entre outras hipóteses).</a:t>
            </a:r>
            <a:endParaRPr lang="pt-BR" sz="1800" b="0" strike="noStrike" spc="-1" dirty="0">
              <a:solidFill>
                <a:srgbClr val="000000"/>
              </a:solidFill>
              <a:latin typeface="Arial"/>
            </a:endParaRPr>
          </a:p>
          <a:p>
            <a:pPr algn="just"/>
            <a:r>
              <a:rPr lang="pt-BR" spc="-1" dirty="0">
                <a:solidFill>
                  <a:srgbClr val="000000"/>
                </a:solidFill>
                <a:latin typeface="Arial"/>
                <a:ea typeface="NSimSun"/>
              </a:rPr>
              <a:t>	</a:t>
            </a:r>
            <a:r>
              <a:rPr lang="pt-BR" sz="1800" b="0" strike="noStrike" spc="-1" dirty="0">
                <a:solidFill>
                  <a:srgbClr val="000000"/>
                </a:solidFill>
                <a:latin typeface="Arial"/>
                <a:ea typeface="NSimSun"/>
              </a:rPr>
              <a:t>Não se retifica o imóvel, mas sua descrição.</a:t>
            </a:r>
            <a:endParaRPr lang="pt-BR" sz="1800" b="0" strike="noStrike" spc="-1" dirty="0">
              <a:solidFill>
                <a:srgbClr val="000000"/>
              </a:solidFill>
              <a:latin typeface="Arial"/>
            </a:endParaRPr>
          </a:p>
          <a:p>
            <a:pPr algn="just"/>
            <a:r>
              <a:rPr lang="pt-BR" sz="1800" b="0" strike="noStrike" spc="-1" dirty="0">
                <a:solidFill>
                  <a:srgbClr val="000000"/>
                </a:solidFill>
                <a:latin typeface="Arial"/>
                <a:ea typeface="NSimSun"/>
              </a:rPr>
              <a:t>	</a:t>
            </a:r>
            <a:r>
              <a:rPr lang="pt-BR" sz="1800" b="1" strike="noStrike" spc="-1" dirty="0">
                <a:solidFill>
                  <a:srgbClr val="000000"/>
                </a:solidFill>
                <a:latin typeface="Arial"/>
                <a:ea typeface="NSimSun"/>
              </a:rPr>
              <a:t>RETIFICAR SIGNIFICA CORRIGIR FALHA OU INSERIR DADO OMISSO</a:t>
            </a:r>
            <a:r>
              <a:rPr lang="pt-BR" sz="1800" b="0" strike="noStrike" spc="-1" dirty="0">
                <a:solidFill>
                  <a:srgbClr val="000000"/>
                </a:solidFill>
                <a:latin typeface="Arial"/>
                <a:ea typeface="NSimSun"/>
              </a:rPr>
              <a:t>. Não significa, necessariamente, adequar o registro imobiliário a realidade fática, pois muitas realidades fáticas não são juridicamente aceitas. (…) Não existe limite matemático para essa correção, mas apenas o limite do bom senso, pois, quanto maior a divergência, maior o ônus do titular em comprovar que se trata de erro e não de acréscimo irregular de área.</a:t>
            </a:r>
            <a:endParaRPr lang="pt-BR" sz="1800" b="0" strike="noStrike" spc="-1" dirty="0">
              <a:solidFill>
                <a:srgbClr val="000000"/>
              </a:solidFill>
              <a:latin typeface="Arial"/>
            </a:endParaRPr>
          </a:p>
          <a:p>
            <a:pPr algn="just"/>
            <a:r>
              <a:rPr lang="pt-BR" sz="1800" b="0" strike="noStrike" spc="-1" dirty="0">
                <a:solidFill>
                  <a:srgbClr val="000000"/>
                </a:solidFill>
                <a:latin typeface="Arial"/>
                <a:ea typeface="NSimSun"/>
              </a:rPr>
              <a:t>	O norte a ser seguido, a nosso sentir, deve estar balizado na diferenciação ontológica dos institutos. </a:t>
            </a:r>
            <a:r>
              <a:rPr lang="pt-BR" sz="1800" b="1" u="sng" strike="noStrike" spc="-1" dirty="0">
                <a:solidFill>
                  <a:srgbClr val="FF0000"/>
                </a:solidFill>
                <a:uFillTx/>
                <a:latin typeface="Arial"/>
                <a:ea typeface="NSimSun"/>
              </a:rPr>
              <a:t>Acréscimo de área alheia ao imóvel originalmente descrito </a:t>
            </a:r>
            <a:r>
              <a:rPr lang="pt-BR" sz="1800" strike="noStrike" spc="-1" dirty="0">
                <a:uFillTx/>
                <a:latin typeface="Arial"/>
                <a:ea typeface="NSimSun"/>
              </a:rPr>
              <a:t>agregada anterior ou posteriormente à descrição que se pretende alterar: </a:t>
            </a:r>
            <a:r>
              <a:rPr lang="pt-BR" sz="1800" b="1" u="sng" strike="noStrike" spc="-1" dirty="0">
                <a:solidFill>
                  <a:srgbClr val="FF0000"/>
                </a:solidFill>
                <a:uFillTx/>
                <a:latin typeface="Arial"/>
                <a:ea typeface="NSimSun"/>
              </a:rPr>
              <a:t>Usucapião. Acréscimo de área originalmente integrada ao imóvel cuja descrição foi imprecisa ou omissa: Retificação</a:t>
            </a:r>
            <a:r>
              <a:rPr lang="pt-BR" sz="1800" b="0" u="sng" strike="noStrike" spc="-1" dirty="0">
                <a:solidFill>
                  <a:srgbClr val="000000"/>
                </a:solidFill>
                <a:uFillTx/>
                <a:latin typeface="Arial"/>
                <a:ea typeface="NSimSun"/>
              </a:rPr>
              <a:t>.</a:t>
            </a:r>
            <a:r>
              <a:rPr lang="pt-BR" sz="1800" b="0" strike="noStrike" spc="-1" dirty="0">
                <a:solidFill>
                  <a:srgbClr val="000000"/>
                </a:solidFill>
                <a:latin typeface="Arial"/>
                <a:ea typeface="NSimSun"/>
              </a:rPr>
              <a:t>”</a:t>
            </a:r>
            <a:endParaRPr lang="pt-BR" sz="1800" b="0" strike="noStrike" spc="-1" dirty="0">
              <a:solidFill>
                <a:srgbClr val="000000"/>
              </a:solidFill>
              <a:latin typeface="Arial"/>
            </a:endParaRPr>
          </a:p>
          <a:p>
            <a:pPr>
              <a:lnSpc>
                <a:spcPct val="100000"/>
              </a:lnSpc>
            </a:pPr>
            <a:endParaRPr lang="pt-BR" sz="1800" b="0" strike="noStrike" spc="-1" dirty="0">
              <a:latin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70" name="CustomShape 1"/>
          <p:cNvSpPr/>
          <p:nvPr/>
        </p:nvSpPr>
        <p:spPr>
          <a:xfrm>
            <a:off x="1667160" y="419040"/>
            <a:ext cx="10129320" cy="9975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b">
            <a:noAutofit/>
          </a:bodyPr>
          <a:lstStyle/>
          <a:p>
            <a:pPr>
              <a:lnSpc>
                <a:spcPct val="90000"/>
              </a:lnSpc>
            </a:pPr>
            <a:r>
              <a:rPr lang="pt-BR" sz="4500" b="0" strike="noStrike" cap="all" spc="-1">
                <a:solidFill>
                  <a:srgbClr val="FFFFFF"/>
                </a:solidFill>
                <a:latin typeface="Sagona ExtraLight"/>
                <a:ea typeface="DejaVu Sans"/>
              </a:rPr>
              <a:t>OBRIGADA</a:t>
            </a:r>
            <a:endParaRPr lang="pt-BR" sz="4500" b="0" strike="noStrike" spc="-1">
              <a:latin typeface="Arial"/>
            </a:endParaRPr>
          </a:p>
        </p:txBody>
      </p:sp>
      <p:sp>
        <p:nvSpPr>
          <p:cNvPr id="1171" name="CustomShape 2"/>
          <p:cNvSpPr/>
          <p:nvPr/>
        </p:nvSpPr>
        <p:spPr>
          <a:xfrm>
            <a:off x="1487160" y="3141000"/>
            <a:ext cx="6252840" cy="81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spcBef>
                <a:spcPts val="1001"/>
              </a:spcBef>
              <a:tabLst>
                <a:tab pos="0" algn="l"/>
              </a:tabLst>
            </a:pPr>
            <a:r>
              <a:rPr lang="pt-BR" sz="2800" b="1" strike="noStrike" spc="-1">
                <a:solidFill>
                  <a:srgbClr val="FFFFFF"/>
                </a:solidFill>
                <a:latin typeface="Speak Pro"/>
                <a:ea typeface="DejaVu Sans"/>
              </a:rPr>
              <a:t>E-mail: 1oficiojuara@gmail.com</a:t>
            </a:r>
            <a:endParaRPr lang="pt-BR" sz="2800" b="0" strike="noStrike" spc="-1">
              <a:latin typeface="Arial"/>
            </a:endParaRPr>
          </a:p>
        </p:txBody>
      </p:sp>
      <p:sp>
        <p:nvSpPr>
          <p:cNvPr id="1172" name="CustomShape 3"/>
          <p:cNvSpPr/>
          <p:nvPr/>
        </p:nvSpPr>
        <p:spPr>
          <a:xfrm>
            <a:off x="1667160" y="1934640"/>
            <a:ext cx="7872840" cy="584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87000"/>
          </a:bodyPr>
          <a:lstStyle/>
          <a:p>
            <a:pPr>
              <a:lnSpc>
                <a:spcPct val="90000"/>
              </a:lnSpc>
              <a:spcBef>
                <a:spcPts val="1001"/>
              </a:spcBef>
              <a:tabLst>
                <a:tab pos="0" algn="l"/>
              </a:tabLst>
            </a:pPr>
            <a:r>
              <a:rPr lang="pt-BR" sz="2800" b="1" strike="noStrike" spc="-1" dirty="0">
                <a:solidFill>
                  <a:srgbClr val="FFFFFF"/>
                </a:solidFill>
                <a:latin typeface="Speak Pro"/>
                <a:ea typeface="DejaVu Sans"/>
              </a:rPr>
              <a:t>Expositora: </a:t>
            </a:r>
            <a:r>
              <a:rPr lang="pt-BR" sz="2800" b="1" strike="noStrike" spc="-1" dirty="0">
                <a:solidFill>
                  <a:srgbClr val="FFFFFF"/>
                </a:solidFill>
                <a:ea typeface="DejaVu Sans"/>
              </a:rPr>
              <a:t>R</a:t>
            </a:r>
            <a:r>
              <a:rPr lang="pt-BR" sz="3600" b="1" strike="noStrike" spc="-1" dirty="0">
                <a:solidFill>
                  <a:srgbClr val="FFFFFF"/>
                </a:solidFill>
                <a:ea typeface="DejaVu Sans"/>
              </a:rPr>
              <a:t>ubia Mara Oliveira Castro Girão</a:t>
            </a:r>
            <a:endParaRPr lang="pt-BR" sz="3600" b="0" strike="noStrike" spc="-1" dirty="0"/>
          </a:p>
        </p:txBody>
      </p:sp>
      <p:pic>
        <p:nvPicPr>
          <p:cNvPr id="1173" name="Imagem 13_1"/>
          <p:cNvPicPr/>
          <p:nvPr/>
        </p:nvPicPr>
        <p:blipFill>
          <a:blip r:embed="rId2"/>
          <a:stretch/>
        </p:blipFill>
        <p:spPr>
          <a:xfrm>
            <a:off x="5710680" y="4270680"/>
            <a:ext cx="2029320" cy="2029320"/>
          </a:xfrm>
          <a:prstGeom prst="rect">
            <a:avLst/>
          </a:prstGeom>
          <a:ln w="0">
            <a:noFill/>
          </a:ln>
        </p:spPr>
      </p:pic>
      <p:pic>
        <p:nvPicPr>
          <p:cNvPr id="1174" name="Imagem 14_1"/>
          <p:cNvPicPr/>
          <p:nvPr/>
        </p:nvPicPr>
        <p:blipFill>
          <a:blip r:embed="rId3"/>
          <a:stretch/>
        </p:blipFill>
        <p:spPr>
          <a:xfrm>
            <a:off x="9992160" y="4550760"/>
            <a:ext cx="1707840" cy="1389240"/>
          </a:xfrm>
          <a:prstGeom prst="rect">
            <a:avLst/>
          </a:prstGeom>
          <a:ln w="0">
            <a:noFill/>
          </a:ln>
        </p:spPr>
      </p:pic>
      <p:pic>
        <p:nvPicPr>
          <p:cNvPr id="1175" name="Imagem 15_1"/>
          <p:cNvPicPr/>
          <p:nvPr/>
        </p:nvPicPr>
        <p:blipFill>
          <a:blip r:embed="rId4"/>
          <a:stretch/>
        </p:blipFill>
        <p:spPr>
          <a:xfrm>
            <a:off x="1778400" y="4834800"/>
            <a:ext cx="1641600" cy="92520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Apresentação clara, sofisticada e moderna</Template>
  <TotalTime>9348</TotalTime>
  <Words>6424</Words>
  <Application>Microsoft Office PowerPoint</Application>
  <PresentationFormat>Widescreen</PresentationFormat>
  <Paragraphs>567</Paragraphs>
  <Slides>95</Slides>
  <Notes>15</Notes>
  <HiddenSlides>0</HiddenSlides>
  <MMClips>1</MMClips>
  <ScaleCrop>false</ScaleCrop>
  <HeadingPairs>
    <vt:vector size="6" baseType="variant">
      <vt:variant>
        <vt:lpstr>Fontes usadas</vt:lpstr>
      </vt:variant>
      <vt:variant>
        <vt:i4>13</vt:i4>
      </vt:variant>
      <vt:variant>
        <vt:lpstr>Tema</vt:lpstr>
      </vt:variant>
      <vt:variant>
        <vt:i4>24</vt:i4>
      </vt:variant>
      <vt:variant>
        <vt:lpstr>Títulos de slides</vt:lpstr>
      </vt:variant>
      <vt:variant>
        <vt:i4>95</vt:i4>
      </vt:variant>
    </vt:vector>
  </HeadingPairs>
  <TitlesOfParts>
    <vt:vector size="132" baseType="lpstr">
      <vt:lpstr>Arial</vt:lpstr>
      <vt:lpstr>Arial</vt:lpstr>
      <vt:lpstr>Calibri</vt:lpstr>
      <vt:lpstr>Google Sans</vt:lpstr>
      <vt:lpstr>Helvetica Neue</vt:lpstr>
      <vt:lpstr>Lato-Regular</vt:lpstr>
      <vt:lpstr>Liberation Serif</vt:lpstr>
      <vt:lpstr>Sagona ExtraLight</vt:lpstr>
      <vt:lpstr>Speak Pro</vt:lpstr>
      <vt:lpstr>StarSymbol</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Apresentação do PowerPoint</vt:lpstr>
      <vt:lpstr>BEM-VINDOS AO MATO GROSSO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Insira o título aqui</dc:title>
  <dc:subject/>
  <dc:creator>Vinicius Borges de Oliveira</dc:creator>
  <dc:description/>
  <cp:lastModifiedBy>Rubia Mara Oliveira Castro Girão</cp:lastModifiedBy>
  <cp:revision>324</cp:revision>
  <dcterms:created xsi:type="dcterms:W3CDTF">2021-02-18T13:19:11Z</dcterms:created>
  <dcterms:modified xsi:type="dcterms:W3CDTF">2021-04-07T22:38:42Z</dcterms:modified>
  <dc:language>pt-BR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7</vt:i4>
  </property>
  <property fmtid="{D5CDD505-2E9C-101B-9397-08002B2CF9AE}" pid="4" name="PresentationFormat">
    <vt:lpwstr>Widescreen</vt:lpwstr>
  </property>
  <property fmtid="{D5CDD505-2E9C-101B-9397-08002B2CF9AE}" pid="5" name="Slides">
    <vt:i4>68</vt:i4>
  </property>
</Properties>
</file>